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sldIdLst>
    <p:sldId id="256" r:id="rId2"/>
    <p:sldId id="257" r:id="rId3"/>
    <p:sldId id="285" r:id="rId4"/>
    <p:sldId id="286" r:id="rId5"/>
    <p:sldId id="272" r:id="rId6"/>
    <p:sldId id="303" r:id="rId7"/>
    <p:sldId id="258" r:id="rId8"/>
    <p:sldId id="284" r:id="rId9"/>
    <p:sldId id="260" r:id="rId10"/>
    <p:sldId id="263" r:id="rId11"/>
    <p:sldId id="261" r:id="rId12"/>
    <p:sldId id="264" r:id="rId13"/>
    <p:sldId id="265" r:id="rId14"/>
    <p:sldId id="287" r:id="rId15"/>
    <p:sldId id="288" r:id="rId16"/>
    <p:sldId id="304" r:id="rId17"/>
    <p:sldId id="305" r:id="rId18"/>
    <p:sldId id="306" r:id="rId19"/>
    <p:sldId id="28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5/13/2020</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5/13/2020</a:t>
            </a:fld>
            <a:endParaRPr lang="en-US" dirty="0"/>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5/13/2020</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5/13/2020</a:t>
            </a:fld>
            <a:endParaRPr lang="en-US" dirty="0"/>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1"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5/13/2020</a:t>
            </a:fld>
            <a:endParaRPr lang="en-US" dirty="0"/>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9"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5/13/2020</a:t>
            </a:fld>
            <a:endParaRPr lang="en-US" dirty="0"/>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5/13/2020</a:t>
            </a:fld>
            <a:endParaRPr lang="en-US" dirty="0"/>
          </a:p>
        </p:txBody>
      </p:sp>
      <p:sp>
        <p:nvSpPr>
          <p:cNvPr id="3" name="Footer Placeholder 2"/>
          <p:cNvSpPr>
            <a:spLocks noGrp="1"/>
          </p:cNvSpPr>
          <p:nvPr>
            <p:ph type="ftr" sz="quarter" idx="3"/>
          </p:nvPr>
        </p:nvSpPr>
        <p:spPr>
          <a:xfrm rot="5400000">
            <a:off x="6990187"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614919"/>
            <a:ext cx="6172200" cy="713262"/>
          </a:xfrm>
        </p:spPr>
        <p:txBody>
          <a:bodyPr>
            <a:normAutofit/>
          </a:bodyPr>
          <a:lstStyle/>
          <a:p>
            <a:r>
              <a:rPr lang="en-US" dirty="0" smtClean="0">
                <a:solidFill>
                  <a:srgbClr val="C00000"/>
                </a:solidFill>
              </a:rPr>
              <a:t>Jurisprudence-II</a:t>
            </a:r>
            <a:endParaRPr lang="en-US" dirty="0">
              <a:solidFill>
                <a:srgbClr val="C00000"/>
              </a:solidFill>
            </a:endParaRPr>
          </a:p>
        </p:txBody>
      </p:sp>
      <p:sp>
        <p:nvSpPr>
          <p:cNvPr id="3" name="Subtitle 2"/>
          <p:cNvSpPr>
            <a:spLocks noGrp="1"/>
          </p:cNvSpPr>
          <p:nvPr>
            <p:ph type="subTitle" idx="1"/>
          </p:nvPr>
        </p:nvSpPr>
        <p:spPr/>
        <p:txBody>
          <a:bodyPr>
            <a:normAutofit/>
          </a:bodyPr>
          <a:lstStyle/>
          <a:p>
            <a:r>
              <a:rPr lang="en-US" dirty="0" smtClean="0"/>
              <a:t>Khyber Law College </a:t>
            </a:r>
          </a:p>
          <a:p>
            <a:r>
              <a:rPr lang="en-US" dirty="0" smtClean="0"/>
              <a:t>University of Peshawar</a:t>
            </a:r>
          </a:p>
          <a:p>
            <a:endParaRPr lang="en-US" dirty="0" smtClean="0"/>
          </a:p>
          <a:p>
            <a:endParaRPr lang="en-US" dirty="0"/>
          </a:p>
        </p:txBody>
      </p:sp>
      <p:sp>
        <p:nvSpPr>
          <p:cNvPr id="5" name="Rectangle 4"/>
          <p:cNvSpPr/>
          <p:nvPr/>
        </p:nvSpPr>
        <p:spPr>
          <a:xfrm>
            <a:off x="2286000" y="2967335"/>
            <a:ext cx="4572000" cy="923330"/>
          </a:xfrm>
          <a:prstGeom prst="rect">
            <a:avLst/>
          </a:prstGeom>
        </p:spPr>
        <p:txBody>
          <a:bodyPr>
            <a:spAutoFit/>
          </a:bodyPr>
          <a:lstStyle/>
          <a:p>
            <a:r>
              <a:rPr lang="en-US" dirty="0" smtClean="0"/>
              <a:t>Lecture:3</a:t>
            </a:r>
            <a:endParaRPr lang="en-US" dirty="0" smtClean="0"/>
          </a:p>
          <a:p>
            <a:r>
              <a:rPr lang="en-US" dirty="0" smtClean="0"/>
              <a:t>Chapter: </a:t>
            </a:r>
            <a:r>
              <a:rPr lang="en-US" dirty="0" smtClean="0"/>
              <a:t>Possession</a:t>
            </a:r>
            <a:endParaRPr lang="en-US" dirty="0" smtClean="0"/>
          </a:p>
          <a:p>
            <a:r>
              <a:rPr lang="en-US" dirty="0" smtClean="0"/>
              <a:t>Semester: 6</a:t>
            </a:r>
            <a:r>
              <a:rPr lang="en-US" baseline="30000" dirty="0" smtClean="0"/>
              <a:t>th</a:t>
            </a:r>
            <a:r>
              <a:rPr lang="en-US" dirty="0" smtClean="0"/>
              <a:t> </a:t>
            </a:r>
            <a:endParaRPr lang="en-US" dirty="0"/>
          </a:p>
        </p:txBody>
      </p:sp>
    </p:spTree>
    <p:extLst>
      <p:ext uri="{BB962C8B-B14F-4D97-AF65-F5344CB8AC3E}">
        <p14:creationId xmlns:p14="http://schemas.microsoft.com/office/powerpoint/2010/main" val="27320246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52400"/>
            <a:ext cx="5943600" cy="503238"/>
          </a:xfrm>
        </p:spPr>
        <p:txBody>
          <a:bodyPr>
            <a:normAutofit fontScale="90000"/>
          </a:bodyPr>
          <a:lstStyle/>
          <a:p>
            <a:r>
              <a:rPr lang="en-US" sz="3200" b="1" dirty="0">
                <a:solidFill>
                  <a:srgbClr val="FF0000"/>
                </a:solidFill>
              </a:rPr>
              <a:t>Categories of Possession:</a:t>
            </a:r>
            <a:endParaRPr lang="en-US" sz="3600" b="1" dirty="0">
              <a:solidFill>
                <a:srgbClr val="FF0000"/>
              </a:solidFill>
            </a:endParaRPr>
          </a:p>
        </p:txBody>
      </p:sp>
      <p:sp>
        <p:nvSpPr>
          <p:cNvPr id="3" name="Content Placeholder 2"/>
          <p:cNvSpPr>
            <a:spLocks noGrp="1"/>
          </p:cNvSpPr>
          <p:nvPr>
            <p:ph sz="quarter" idx="1"/>
          </p:nvPr>
        </p:nvSpPr>
        <p:spPr>
          <a:xfrm>
            <a:off x="152400" y="762000"/>
            <a:ext cx="8610600" cy="5943600"/>
          </a:xfrm>
        </p:spPr>
        <p:txBody>
          <a:bodyPr>
            <a:normAutofit/>
          </a:bodyPr>
          <a:lstStyle/>
          <a:p>
            <a:r>
              <a:rPr lang="en-US" sz="2000" b="1" dirty="0" smtClean="0"/>
              <a:t>Possession </a:t>
            </a:r>
            <a:r>
              <a:rPr lang="en-US" sz="2000" b="1" dirty="0"/>
              <a:t>is divided into two categories. </a:t>
            </a:r>
            <a:endParaRPr lang="en-US" sz="2000" dirty="0"/>
          </a:p>
          <a:p>
            <a:pPr lvl="0"/>
            <a:r>
              <a:rPr lang="en-US" sz="2000" b="1" dirty="0">
                <a:solidFill>
                  <a:srgbClr val="FF0000"/>
                </a:solidFill>
              </a:rPr>
              <a:t>Possession in </a:t>
            </a:r>
            <a:r>
              <a:rPr lang="en-US" sz="2000" b="1" dirty="0" smtClean="0">
                <a:solidFill>
                  <a:srgbClr val="FF0000"/>
                </a:solidFill>
              </a:rPr>
              <a:t>fact</a:t>
            </a:r>
            <a:endParaRPr lang="en-US" sz="2000" b="1" dirty="0">
              <a:solidFill>
                <a:srgbClr val="FF0000"/>
              </a:solidFill>
            </a:endParaRPr>
          </a:p>
          <a:p>
            <a:pPr lvl="0">
              <a:buFont typeface="Wingdings" pitchFamily="2" charset="2"/>
              <a:buChar char="§"/>
            </a:pPr>
            <a:r>
              <a:rPr lang="en-US" sz="2000" dirty="0"/>
              <a:t>Possession in fact is actual or physical possession.</a:t>
            </a:r>
          </a:p>
          <a:p>
            <a:pPr lvl="0">
              <a:buFont typeface="Wingdings" pitchFamily="2" charset="2"/>
              <a:buChar char="§"/>
            </a:pPr>
            <a:r>
              <a:rPr lang="en-US" sz="2000" dirty="0"/>
              <a:t>It is physical relation to a thing</a:t>
            </a:r>
            <a:r>
              <a:rPr lang="en-US" sz="2000" dirty="0" smtClean="0"/>
              <a:t>.</a:t>
            </a:r>
          </a:p>
          <a:p>
            <a:pPr lvl="0">
              <a:buFont typeface="Wingdings" pitchFamily="2" charset="2"/>
              <a:buChar char="§"/>
            </a:pPr>
            <a:endParaRPr lang="en-US" sz="2000" dirty="0"/>
          </a:p>
          <a:p>
            <a:pPr lvl="0">
              <a:buFont typeface="Wingdings" pitchFamily="2" charset="2"/>
              <a:buChar char="§"/>
            </a:pPr>
            <a:endParaRPr lang="en-US" sz="2000" dirty="0"/>
          </a:p>
          <a:p>
            <a:pPr lvl="0"/>
            <a:r>
              <a:rPr lang="en-US" sz="2000" b="1" dirty="0">
                <a:solidFill>
                  <a:srgbClr val="FF0000"/>
                </a:solidFill>
              </a:rPr>
              <a:t>Possession in law.</a:t>
            </a:r>
          </a:p>
          <a:p>
            <a:pPr lvl="0">
              <a:buFont typeface="Wingdings" pitchFamily="2" charset="2"/>
              <a:buChar char="§"/>
            </a:pPr>
            <a:r>
              <a:rPr lang="en-US" sz="2000" dirty="0"/>
              <a:t>Possession in law means possession in the eye of law. </a:t>
            </a:r>
            <a:endParaRPr lang="en-US" sz="2000" dirty="0" smtClean="0"/>
          </a:p>
          <a:p>
            <a:pPr lvl="0">
              <a:buFont typeface="Wingdings" pitchFamily="2" charset="2"/>
              <a:buChar char="§"/>
            </a:pPr>
            <a:endParaRPr lang="en-US" sz="2000" dirty="0"/>
          </a:p>
          <a:p>
            <a:pPr lvl="0">
              <a:buFont typeface="Wingdings" pitchFamily="2" charset="2"/>
              <a:buChar char="§"/>
            </a:pPr>
            <a:r>
              <a:rPr lang="en-US" sz="2000" dirty="0"/>
              <a:t>It means a possession which is recognized and protected by law</a:t>
            </a:r>
            <a:r>
              <a:rPr lang="en-US" sz="2000" dirty="0" smtClean="0"/>
              <a:t>.</a:t>
            </a:r>
          </a:p>
          <a:p>
            <a:pPr lvl="0">
              <a:buFont typeface="Wingdings" pitchFamily="2" charset="2"/>
              <a:buChar char="§"/>
            </a:pPr>
            <a:endParaRPr lang="en-US" sz="2000" dirty="0"/>
          </a:p>
          <a:p>
            <a:pPr>
              <a:buFont typeface="Wingdings" pitchFamily="2" charset="2"/>
              <a:buChar char="§"/>
            </a:pPr>
            <a:r>
              <a:rPr lang="en-US" sz="2000" dirty="0"/>
              <a:t>There is sometimes a discrepancy between possession in fact and position in law, although usually possession exists both in fact and in law in the same person. A person who is in de facto possession of a thing also comes to have de jure possession.</a:t>
            </a:r>
          </a:p>
        </p:txBody>
      </p:sp>
    </p:spTree>
    <p:extLst>
      <p:ext uri="{BB962C8B-B14F-4D97-AF65-F5344CB8AC3E}">
        <p14:creationId xmlns:p14="http://schemas.microsoft.com/office/powerpoint/2010/main" val="4682881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152400"/>
            <a:ext cx="4495800" cy="350838"/>
          </a:xfrm>
        </p:spPr>
        <p:txBody>
          <a:bodyPr>
            <a:noAutofit/>
          </a:bodyPr>
          <a:lstStyle/>
          <a:p>
            <a:r>
              <a:rPr lang="en-US" sz="2000" b="1" dirty="0">
                <a:solidFill>
                  <a:srgbClr val="FF0000"/>
                </a:solidFill>
              </a:rPr>
              <a:t>Modes of acquiring possession:</a:t>
            </a:r>
            <a:endParaRPr lang="en-US" sz="2000" dirty="0">
              <a:solidFill>
                <a:srgbClr val="FF0000"/>
              </a:solidFill>
            </a:endParaRPr>
          </a:p>
        </p:txBody>
      </p:sp>
      <p:sp>
        <p:nvSpPr>
          <p:cNvPr id="3" name="Content Placeholder 2"/>
          <p:cNvSpPr>
            <a:spLocks noGrp="1"/>
          </p:cNvSpPr>
          <p:nvPr>
            <p:ph sz="quarter" idx="1"/>
          </p:nvPr>
        </p:nvSpPr>
        <p:spPr>
          <a:xfrm>
            <a:off x="152400" y="762000"/>
            <a:ext cx="8610600" cy="6095999"/>
          </a:xfrm>
        </p:spPr>
        <p:txBody>
          <a:bodyPr>
            <a:normAutofit/>
          </a:bodyPr>
          <a:lstStyle/>
          <a:p>
            <a:pPr lvl="0"/>
            <a:r>
              <a:rPr lang="en-US" sz="2000" b="1" dirty="0">
                <a:solidFill>
                  <a:srgbClr val="FF0000"/>
                </a:solidFill>
              </a:rPr>
              <a:t>Delivery:</a:t>
            </a:r>
          </a:p>
          <a:p>
            <a:pPr lvl="0">
              <a:buFont typeface="Wingdings" pitchFamily="2" charset="2"/>
              <a:buChar char="§"/>
            </a:pPr>
            <a:r>
              <a:rPr lang="en-US" sz="2000" dirty="0"/>
              <a:t> Delivery completes voluntary act from one person to another. </a:t>
            </a:r>
            <a:endParaRPr lang="en-US" sz="2000" dirty="0" smtClean="0"/>
          </a:p>
          <a:p>
            <a:pPr lvl="0">
              <a:buFont typeface="Wingdings" pitchFamily="2" charset="2"/>
              <a:buChar char="§"/>
            </a:pPr>
            <a:endParaRPr lang="en-US" sz="2000" dirty="0"/>
          </a:p>
          <a:p>
            <a:pPr lvl="0">
              <a:buFont typeface="Wingdings" pitchFamily="2" charset="2"/>
              <a:buChar char="§"/>
            </a:pPr>
            <a:r>
              <a:rPr lang="en-US" sz="2000" dirty="0"/>
              <a:t>The transferor gives actual position to the transferee. </a:t>
            </a:r>
            <a:endParaRPr lang="en-US" sz="2000" dirty="0" smtClean="0"/>
          </a:p>
          <a:p>
            <a:pPr lvl="0">
              <a:buFont typeface="Wingdings" pitchFamily="2" charset="2"/>
              <a:buChar char="§"/>
            </a:pPr>
            <a:endParaRPr lang="en-US" sz="2000" dirty="0"/>
          </a:p>
          <a:p>
            <a:pPr lvl="0">
              <a:buFont typeface="Wingdings" pitchFamily="2" charset="2"/>
              <a:buChar char="§"/>
            </a:pPr>
            <a:r>
              <a:rPr lang="en-US" sz="2000" dirty="0"/>
              <a:t>It is usually a lawful mode of possession. </a:t>
            </a:r>
            <a:endParaRPr lang="en-US" sz="2000" dirty="0" smtClean="0"/>
          </a:p>
          <a:p>
            <a:pPr lvl="0">
              <a:buFont typeface="Wingdings" pitchFamily="2" charset="2"/>
              <a:buChar char="§"/>
            </a:pPr>
            <a:endParaRPr lang="en-US" sz="2000" dirty="0"/>
          </a:p>
          <a:p>
            <a:pPr lvl="0">
              <a:buFont typeface="Wingdings" pitchFamily="2" charset="2"/>
              <a:buChar char="§"/>
            </a:pPr>
            <a:r>
              <a:rPr lang="en-US" sz="2000" dirty="0"/>
              <a:t>Delivery may be actual of constructive. </a:t>
            </a:r>
            <a:endParaRPr lang="en-US" sz="2000" dirty="0" smtClean="0"/>
          </a:p>
          <a:p>
            <a:pPr lvl="0">
              <a:buFont typeface="Wingdings" pitchFamily="2" charset="2"/>
              <a:buChar char="§"/>
            </a:pPr>
            <a:endParaRPr lang="en-US" sz="2000" dirty="0"/>
          </a:p>
          <a:p>
            <a:pPr lvl="0">
              <a:buFont typeface="Wingdings" pitchFamily="2" charset="2"/>
              <a:buChar char="§"/>
            </a:pPr>
            <a:r>
              <a:rPr lang="en-US" sz="2000" dirty="0"/>
              <a:t>In actual delivery the thing is physically delivered.</a:t>
            </a:r>
          </a:p>
          <a:p>
            <a:pPr>
              <a:buFont typeface="Wingdings" pitchFamily="2" charset="2"/>
              <a:buChar char="§"/>
            </a:pPr>
            <a:endParaRPr lang="en-US" sz="2000" dirty="0"/>
          </a:p>
          <a:p>
            <a:pPr>
              <a:buFont typeface="Wingdings" pitchFamily="2" charset="2"/>
              <a:buChar char="§"/>
            </a:pPr>
            <a:endParaRPr lang="en-US" sz="2000" dirty="0"/>
          </a:p>
        </p:txBody>
      </p:sp>
    </p:spTree>
    <p:extLst>
      <p:ext uri="{BB962C8B-B14F-4D97-AF65-F5344CB8AC3E}">
        <p14:creationId xmlns:p14="http://schemas.microsoft.com/office/powerpoint/2010/main" val="7037152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152400"/>
            <a:ext cx="3048000" cy="503238"/>
          </a:xfrm>
        </p:spPr>
        <p:txBody>
          <a:bodyPr>
            <a:noAutofit/>
          </a:bodyPr>
          <a:lstStyle/>
          <a:p>
            <a:r>
              <a:rPr lang="en-US" sz="2800" b="1" dirty="0" smtClean="0">
                <a:solidFill>
                  <a:srgbClr val="C00000"/>
                </a:solidFill>
              </a:rPr>
              <a:t>Continued…..</a:t>
            </a:r>
            <a:endParaRPr lang="en-US" sz="2800" b="1" dirty="0">
              <a:solidFill>
                <a:srgbClr val="C00000"/>
              </a:solidFill>
            </a:endParaRPr>
          </a:p>
        </p:txBody>
      </p:sp>
      <p:sp>
        <p:nvSpPr>
          <p:cNvPr id="3" name="Content Placeholder 2"/>
          <p:cNvSpPr>
            <a:spLocks noGrp="1"/>
          </p:cNvSpPr>
          <p:nvPr>
            <p:ph sz="quarter" idx="1"/>
          </p:nvPr>
        </p:nvSpPr>
        <p:spPr>
          <a:xfrm>
            <a:off x="152400" y="533400"/>
            <a:ext cx="8610600" cy="6172200"/>
          </a:xfrm>
        </p:spPr>
        <p:txBody>
          <a:bodyPr>
            <a:normAutofit lnSpcReduction="10000"/>
          </a:bodyPr>
          <a:lstStyle/>
          <a:p>
            <a:r>
              <a:rPr lang="en-US" b="1" dirty="0" smtClean="0">
                <a:solidFill>
                  <a:srgbClr val="FF0000"/>
                </a:solidFill>
              </a:rPr>
              <a:t>Taking:</a:t>
            </a:r>
            <a:endParaRPr lang="en-US" dirty="0"/>
          </a:p>
          <a:p>
            <a:pPr lvl="0">
              <a:buFont typeface="Wingdings" pitchFamily="2" charset="2"/>
              <a:buChar char="§"/>
            </a:pPr>
            <a:r>
              <a:rPr lang="en-US" sz="2000" dirty="0" smtClean="0"/>
              <a:t>Taking </a:t>
            </a:r>
            <a:r>
              <a:rPr lang="en-US" sz="2000" dirty="0"/>
              <a:t>implies an Act exclusively on the part of the person who physically takes the Possession</a:t>
            </a:r>
            <a:r>
              <a:rPr lang="en-US" sz="2000" dirty="0" smtClean="0"/>
              <a:t>.</a:t>
            </a:r>
          </a:p>
          <a:p>
            <a:pPr lvl="0">
              <a:buFont typeface="Wingdings" pitchFamily="2" charset="2"/>
              <a:buChar char="§"/>
            </a:pPr>
            <a:endParaRPr lang="en-US" sz="2000" dirty="0"/>
          </a:p>
          <a:p>
            <a:pPr lvl="0">
              <a:buFont typeface="Wingdings" pitchFamily="2" charset="2"/>
              <a:buChar char="§"/>
            </a:pPr>
            <a:r>
              <a:rPr lang="en-US" sz="2000" dirty="0"/>
              <a:t>It is acquisition of the Possession without the consent of previous Possessor</a:t>
            </a:r>
            <a:r>
              <a:rPr lang="en-US" sz="2000" dirty="0" smtClean="0"/>
              <a:t>.</a:t>
            </a:r>
          </a:p>
          <a:p>
            <a:pPr lvl="0">
              <a:buFont typeface="Wingdings" pitchFamily="2" charset="2"/>
              <a:buChar char="§"/>
            </a:pPr>
            <a:r>
              <a:rPr lang="en-US" sz="2000" dirty="0" smtClean="0"/>
              <a:t> </a:t>
            </a:r>
            <a:endParaRPr lang="en-US" sz="2000" dirty="0"/>
          </a:p>
          <a:p>
            <a:pPr lvl="0">
              <a:buFont typeface="Wingdings" pitchFamily="2" charset="2"/>
              <a:buChar char="§"/>
            </a:pPr>
            <a:r>
              <a:rPr lang="en-US" sz="2000" dirty="0"/>
              <a:t>It is the possession without the consent of the Possessor. </a:t>
            </a:r>
            <a:endParaRPr lang="en-US" sz="2000" dirty="0" smtClean="0"/>
          </a:p>
          <a:p>
            <a:pPr lvl="0">
              <a:buFont typeface="Wingdings" pitchFamily="2" charset="2"/>
              <a:buChar char="§"/>
            </a:pPr>
            <a:endParaRPr lang="en-US" sz="2000" dirty="0"/>
          </a:p>
          <a:p>
            <a:pPr lvl="0">
              <a:buFont typeface="Wingdings" pitchFamily="2" charset="2"/>
              <a:buChar char="§"/>
            </a:pPr>
            <a:r>
              <a:rPr lang="en-US" sz="2000" dirty="0"/>
              <a:t>Sometimes it is said to be unilateral act. </a:t>
            </a:r>
            <a:endParaRPr lang="en-US" sz="2000" dirty="0" smtClean="0"/>
          </a:p>
          <a:p>
            <a:pPr lvl="0">
              <a:buFont typeface="Wingdings" pitchFamily="2" charset="2"/>
              <a:buChar char="§"/>
            </a:pPr>
            <a:endParaRPr lang="en-US" sz="2000" dirty="0"/>
          </a:p>
          <a:p>
            <a:pPr lvl="0">
              <a:buFont typeface="Wingdings" pitchFamily="2" charset="2"/>
              <a:buChar char="§"/>
            </a:pPr>
            <a:r>
              <a:rPr lang="en-US" sz="2000" dirty="0"/>
              <a:t>Transferee acquires the possession without the knowledge or consent of the former Possessor of the thing</a:t>
            </a:r>
            <a:r>
              <a:rPr lang="en-US" sz="2000" dirty="0" smtClean="0"/>
              <a:t>.</a:t>
            </a:r>
          </a:p>
          <a:p>
            <a:pPr lvl="0">
              <a:buFont typeface="Wingdings" pitchFamily="2" charset="2"/>
              <a:buChar char="§"/>
            </a:pPr>
            <a:endParaRPr lang="en-US" sz="2000" dirty="0"/>
          </a:p>
          <a:p>
            <a:pPr lvl="0">
              <a:buFont typeface="Wingdings" pitchFamily="2" charset="2"/>
              <a:buChar char="§"/>
            </a:pPr>
            <a:r>
              <a:rPr lang="en-US" sz="2000" dirty="0"/>
              <a:t>It is usually </a:t>
            </a:r>
            <a:r>
              <a:rPr lang="en-US" sz="2000" dirty="0" err="1"/>
              <a:t>possessio-civilis</a:t>
            </a:r>
            <a:r>
              <a:rPr lang="en-US" sz="2000" dirty="0"/>
              <a:t>. It may or may not be lawful. </a:t>
            </a:r>
            <a:endParaRPr lang="en-US" sz="2000" dirty="0" smtClean="0"/>
          </a:p>
          <a:p>
            <a:pPr lvl="0">
              <a:buFont typeface="Wingdings" pitchFamily="2" charset="2"/>
              <a:buChar char="§"/>
            </a:pPr>
            <a:endParaRPr lang="en-US" sz="2000" dirty="0"/>
          </a:p>
          <a:p>
            <a:pPr lvl="0">
              <a:buFont typeface="Wingdings" pitchFamily="2" charset="2"/>
              <a:buChar char="§"/>
            </a:pPr>
            <a:r>
              <a:rPr lang="en-US" sz="2000" dirty="0"/>
              <a:t>If it is lawful then it is legal possession. i.e. </a:t>
            </a:r>
            <a:r>
              <a:rPr lang="en-US" sz="2000" dirty="0" err="1"/>
              <a:t>possessio-juri</a:t>
            </a:r>
            <a:r>
              <a:rPr lang="en-US" sz="2000" dirty="0"/>
              <a:t>.</a:t>
            </a:r>
          </a:p>
        </p:txBody>
      </p:sp>
    </p:spTree>
    <p:extLst>
      <p:ext uri="{BB962C8B-B14F-4D97-AF65-F5344CB8AC3E}">
        <p14:creationId xmlns:p14="http://schemas.microsoft.com/office/powerpoint/2010/main" val="18471548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152400"/>
            <a:ext cx="3505200" cy="427038"/>
          </a:xfrm>
        </p:spPr>
        <p:txBody>
          <a:bodyPr>
            <a:normAutofit fontScale="90000"/>
          </a:bodyPr>
          <a:lstStyle/>
          <a:p>
            <a:r>
              <a:rPr lang="en-US" sz="2400" b="1" dirty="0">
                <a:solidFill>
                  <a:srgbClr val="FF0000"/>
                </a:solidFill>
              </a:rPr>
              <a:t>Kinds of Possession:</a:t>
            </a:r>
            <a:endParaRPr lang="en-US" sz="2400" dirty="0">
              <a:solidFill>
                <a:srgbClr val="FF0000"/>
              </a:solidFill>
            </a:endParaRPr>
          </a:p>
        </p:txBody>
      </p:sp>
      <p:sp>
        <p:nvSpPr>
          <p:cNvPr id="5" name="Rectangle 4"/>
          <p:cNvSpPr/>
          <p:nvPr/>
        </p:nvSpPr>
        <p:spPr>
          <a:xfrm>
            <a:off x="241300" y="609600"/>
            <a:ext cx="8458200" cy="1477328"/>
          </a:xfrm>
          <a:prstGeom prst="rect">
            <a:avLst/>
          </a:prstGeom>
        </p:spPr>
        <p:txBody>
          <a:bodyPr wrap="square">
            <a:spAutoFit/>
          </a:bodyPr>
          <a:lstStyle/>
          <a:p>
            <a:endParaRPr lang="en-US" dirty="0"/>
          </a:p>
          <a:p>
            <a:endParaRPr lang="en-US" dirty="0" smtClean="0"/>
          </a:p>
          <a:p>
            <a:endParaRPr lang="en-US" dirty="0"/>
          </a:p>
          <a:p>
            <a:endParaRPr lang="en-US" dirty="0" smtClean="0"/>
          </a:p>
          <a:p>
            <a:endParaRPr lang="en-US" dirty="0"/>
          </a:p>
        </p:txBody>
      </p:sp>
      <p:sp>
        <p:nvSpPr>
          <p:cNvPr id="3" name="Rectangle 2"/>
          <p:cNvSpPr/>
          <p:nvPr/>
        </p:nvSpPr>
        <p:spPr>
          <a:xfrm>
            <a:off x="152400" y="889844"/>
            <a:ext cx="8547100" cy="5632311"/>
          </a:xfrm>
          <a:prstGeom prst="rect">
            <a:avLst/>
          </a:prstGeom>
        </p:spPr>
        <p:txBody>
          <a:bodyPr wrap="square">
            <a:spAutoFit/>
          </a:bodyPr>
          <a:lstStyle/>
          <a:p>
            <a:pPr marL="285750" indent="-285750">
              <a:buFont typeface="Courier New" pitchFamily="49" charset="0"/>
              <a:buChar char="o"/>
            </a:pPr>
            <a:r>
              <a:rPr lang="en-US" b="1" dirty="0">
                <a:solidFill>
                  <a:srgbClr val="FF0000"/>
                </a:solidFill>
              </a:rPr>
              <a:t>Corporeal –</a:t>
            </a:r>
            <a:endParaRPr lang="en-US" dirty="0">
              <a:solidFill>
                <a:srgbClr val="FF0000"/>
              </a:solidFill>
            </a:endParaRPr>
          </a:p>
          <a:p>
            <a:pPr lvl="0"/>
            <a:r>
              <a:rPr lang="en-US" dirty="0"/>
              <a:t> </a:t>
            </a:r>
            <a:endParaRPr lang="en-US" dirty="0" smtClean="0"/>
          </a:p>
          <a:p>
            <a:pPr marL="285750" lvl="0" indent="-285750">
              <a:buFont typeface="Wingdings" pitchFamily="2" charset="2"/>
              <a:buChar char="§"/>
            </a:pPr>
            <a:r>
              <a:rPr lang="en-US" dirty="0" smtClean="0"/>
              <a:t>It </a:t>
            </a:r>
            <a:r>
              <a:rPr lang="en-US" dirty="0"/>
              <a:t>is claimed to the exclusive use of material things like land, buildings and other movable or immovable things. </a:t>
            </a:r>
            <a:endParaRPr lang="en-US" dirty="0" smtClean="0"/>
          </a:p>
          <a:p>
            <a:pPr marL="285750" lvl="0" indent="-285750">
              <a:buFont typeface="Wingdings" pitchFamily="2" charset="2"/>
              <a:buChar char="§"/>
            </a:pPr>
            <a:endParaRPr lang="en-US" dirty="0"/>
          </a:p>
          <a:p>
            <a:pPr marL="285750" lvl="0" indent="-285750">
              <a:buFont typeface="Wingdings" pitchFamily="2" charset="2"/>
              <a:buChar char="§"/>
            </a:pPr>
            <a:r>
              <a:rPr lang="en-US" dirty="0" smtClean="0"/>
              <a:t>The </a:t>
            </a:r>
            <a:r>
              <a:rPr lang="en-US" dirty="0"/>
              <a:t>exercise of this claim consists of two ingredients, Corpus </a:t>
            </a:r>
            <a:r>
              <a:rPr lang="en-US" dirty="0" err="1"/>
              <a:t>Possessionis</a:t>
            </a:r>
            <a:r>
              <a:rPr lang="en-US" dirty="0"/>
              <a:t> and Animus </a:t>
            </a:r>
            <a:r>
              <a:rPr lang="en-US" dirty="0" err="1"/>
              <a:t>Possidendi</a:t>
            </a:r>
            <a:r>
              <a:rPr lang="en-US" dirty="0"/>
              <a:t>. </a:t>
            </a:r>
            <a:endParaRPr lang="en-US" dirty="0" smtClean="0"/>
          </a:p>
          <a:p>
            <a:pPr marL="285750" lvl="0" indent="-285750">
              <a:buFont typeface="Wingdings" pitchFamily="2" charset="2"/>
              <a:buChar char="§"/>
            </a:pPr>
            <a:endParaRPr lang="en-US" dirty="0"/>
          </a:p>
          <a:p>
            <a:pPr marL="285750" lvl="0" indent="-285750">
              <a:buFont typeface="Wingdings" pitchFamily="2" charset="2"/>
              <a:buChar char="§"/>
            </a:pPr>
            <a:r>
              <a:rPr lang="en-US" dirty="0" smtClean="0"/>
              <a:t>This </a:t>
            </a:r>
            <a:r>
              <a:rPr lang="en-US" dirty="0"/>
              <a:t>case of possession consists of firstly, continuous exclusion of alien </a:t>
            </a:r>
            <a:r>
              <a:rPr lang="en-US" dirty="0" smtClean="0"/>
              <a:t>interference.</a:t>
            </a:r>
          </a:p>
          <a:p>
            <a:pPr marL="285750" lvl="0" indent="-285750">
              <a:buFont typeface="Wingdings" pitchFamily="2" charset="2"/>
              <a:buChar char="§"/>
            </a:pPr>
            <a:endParaRPr lang="en-US" dirty="0"/>
          </a:p>
          <a:p>
            <a:pPr marL="285750" lvl="0" indent="-285750">
              <a:buFont typeface="Wingdings" pitchFamily="2" charset="2"/>
              <a:buChar char="§"/>
            </a:pPr>
            <a:r>
              <a:rPr lang="en-US" dirty="0" smtClean="0"/>
              <a:t>Secondly</a:t>
            </a:r>
            <a:r>
              <a:rPr lang="en-US" dirty="0"/>
              <a:t>, enjoyment of the thing at will without interference by others. </a:t>
            </a:r>
            <a:endParaRPr lang="en-US" dirty="0" smtClean="0"/>
          </a:p>
          <a:p>
            <a:pPr marL="285750" lvl="0" indent="-285750">
              <a:buFont typeface="Wingdings" pitchFamily="2" charset="2"/>
              <a:buChar char="§"/>
            </a:pPr>
            <a:endParaRPr lang="en-US" dirty="0"/>
          </a:p>
          <a:p>
            <a:pPr marL="285750" lvl="0" indent="-285750">
              <a:buFont typeface="Wingdings" pitchFamily="2" charset="2"/>
              <a:buChar char="§"/>
            </a:pPr>
            <a:r>
              <a:rPr lang="en-US" dirty="0" smtClean="0"/>
              <a:t>The </a:t>
            </a:r>
            <a:r>
              <a:rPr lang="en-US" dirty="0"/>
              <a:t>actual use of it is not essential. </a:t>
            </a:r>
            <a:endParaRPr lang="en-US" dirty="0" smtClean="0"/>
          </a:p>
          <a:p>
            <a:pPr marL="285750" lvl="0" indent="-285750">
              <a:buFont typeface="Wingdings" pitchFamily="2" charset="2"/>
              <a:buChar char="§"/>
            </a:pPr>
            <a:endParaRPr lang="en-US" dirty="0"/>
          </a:p>
          <a:p>
            <a:pPr marL="285750" lvl="0" indent="-285750">
              <a:buFont typeface="Wingdings" pitchFamily="2" charset="2"/>
              <a:buChar char="§"/>
            </a:pPr>
            <a:endParaRPr lang="en-US" dirty="0" smtClean="0"/>
          </a:p>
          <a:p>
            <a:pPr marL="285750" lvl="0" indent="-285750">
              <a:buFont typeface="Wingdings" pitchFamily="2" charset="2"/>
              <a:buChar char="§"/>
            </a:pPr>
            <a:endParaRPr lang="en-US" dirty="0"/>
          </a:p>
          <a:p>
            <a:pPr marL="285750" lvl="0" indent="-285750">
              <a:buFont typeface="Wingdings" pitchFamily="2" charset="2"/>
              <a:buChar char="§"/>
            </a:pPr>
            <a:r>
              <a:rPr lang="en-US" dirty="0" smtClean="0"/>
              <a:t>A </a:t>
            </a:r>
            <a:r>
              <a:rPr lang="en-US" dirty="0"/>
              <a:t>man may lock his watch in a safe and don’t look at it for 20 years. Here he has exercised continuous claim to it, by continuously excluding any other person from interfering with it.</a:t>
            </a:r>
          </a:p>
        </p:txBody>
      </p:sp>
    </p:spTree>
    <p:extLst>
      <p:ext uri="{BB962C8B-B14F-4D97-AF65-F5344CB8AC3E}">
        <p14:creationId xmlns:p14="http://schemas.microsoft.com/office/powerpoint/2010/main" val="27611997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76200"/>
            <a:ext cx="2895600" cy="487362"/>
          </a:xfrm>
        </p:spPr>
        <p:txBody>
          <a:bodyPr>
            <a:normAutofit fontScale="90000"/>
          </a:bodyPr>
          <a:lstStyle/>
          <a:p>
            <a:r>
              <a:rPr lang="en-US" sz="2400" b="1" dirty="0" smtClean="0">
                <a:solidFill>
                  <a:srgbClr val="FF0000"/>
                </a:solidFill>
              </a:rPr>
              <a:t>kinds</a:t>
            </a:r>
            <a:r>
              <a:rPr lang="en-US" sz="2400" b="1" dirty="0" smtClean="0">
                <a:solidFill>
                  <a:srgbClr val="FF0000"/>
                </a:solidFill>
              </a:rPr>
              <a:t> </a:t>
            </a:r>
            <a:r>
              <a:rPr lang="en-US" sz="2400" b="1" dirty="0" smtClean="0">
                <a:solidFill>
                  <a:srgbClr val="FF0000"/>
                </a:solidFill>
              </a:rPr>
              <a:t>continued..</a:t>
            </a:r>
            <a:endParaRPr lang="en-US" sz="2400" b="1" dirty="0">
              <a:solidFill>
                <a:srgbClr val="FF0000"/>
              </a:solidFill>
            </a:endParaRPr>
          </a:p>
        </p:txBody>
      </p:sp>
      <p:sp>
        <p:nvSpPr>
          <p:cNvPr id="3" name="Content Placeholder 2"/>
          <p:cNvSpPr>
            <a:spLocks noGrp="1"/>
          </p:cNvSpPr>
          <p:nvPr>
            <p:ph sz="quarter" idx="1"/>
          </p:nvPr>
        </p:nvSpPr>
        <p:spPr>
          <a:xfrm>
            <a:off x="152400" y="609600"/>
            <a:ext cx="8610600" cy="6096000"/>
          </a:xfrm>
        </p:spPr>
        <p:txBody>
          <a:bodyPr>
            <a:normAutofit/>
          </a:bodyPr>
          <a:lstStyle/>
          <a:p>
            <a:r>
              <a:rPr lang="en-US" sz="2000" b="1" dirty="0">
                <a:solidFill>
                  <a:srgbClr val="FF0000"/>
                </a:solidFill>
              </a:rPr>
              <a:t>Incorporeal –</a:t>
            </a:r>
            <a:r>
              <a:rPr lang="en-US" sz="2000" dirty="0"/>
              <a:t> </a:t>
            </a:r>
          </a:p>
          <a:p>
            <a:pPr lvl="0"/>
            <a:r>
              <a:rPr lang="en-US" sz="2000" dirty="0"/>
              <a:t>It is connected with intangible things such as trademark, goodwill, right to vote, right to passage, etc</a:t>
            </a:r>
            <a:r>
              <a:rPr lang="en-US" sz="2000" dirty="0" smtClean="0"/>
              <a:t>.</a:t>
            </a:r>
          </a:p>
          <a:p>
            <a:pPr lvl="0"/>
            <a:endParaRPr lang="en-US" sz="2000" dirty="0"/>
          </a:p>
          <a:p>
            <a:pPr lvl="0"/>
            <a:r>
              <a:rPr lang="en-US" sz="2000" dirty="0"/>
              <a:t>In this case, things are to be used continuously, as non-use of it may give rise to the non-existence of possession for such thing</a:t>
            </a:r>
            <a:r>
              <a:rPr lang="en-US" sz="2000" dirty="0" smtClean="0"/>
              <a:t>.</a:t>
            </a:r>
          </a:p>
          <a:p>
            <a:pPr lvl="0"/>
            <a:endParaRPr lang="en-US" sz="2000" dirty="0"/>
          </a:p>
          <a:p>
            <a:pPr lvl="0"/>
            <a:r>
              <a:rPr lang="en-US" sz="2000" dirty="0"/>
              <a:t> One can acquire and retain possession of a right of way only through actual and repeated use of it. </a:t>
            </a:r>
            <a:endParaRPr lang="en-US" sz="2000" dirty="0" smtClean="0"/>
          </a:p>
          <a:p>
            <a:pPr marL="0" lvl="0" indent="0">
              <a:buNone/>
            </a:pPr>
            <a:endParaRPr lang="en-US" sz="2000" dirty="0"/>
          </a:p>
          <a:p>
            <a:pPr lvl="0"/>
            <a:r>
              <a:rPr lang="en-US" sz="2000" dirty="0"/>
              <a:t>English law defined it as the continuing exercise of right rather than the continuous exercise of the claim.</a:t>
            </a:r>
          </a:p>
        </p:txBody>
      </p:sp>
    </p:spTree>
    <p:extLst>
      <p:ext uri="{BB962C8B-B14F-4D97-AF65-F5344CB8AC3E}">
        <p14:creationId xmlns:p14="http://schemas.microsoft.com/office/powerpoint/2010/main" val="964017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152400"/>
            <a:ext cx="2438400" cy="487362"/>
          </a:xfrm>
        </p:spPr>
        <p:txBody>
          <a:bodyPr>
            <a:normAutofit fontScale="90000"/>
          </a:bodyPr>
          <a:lstStyle/>
          <a:p>
            <a:r>
              <a:rPr lang="en-US" dirty="0" smtClean="0">
                <a:solidFill>
                  <a:srgbClr val="FF0000"/>
                </a:solidFill>
              </a:rPr>
              <a:t>kinds </a:t>
            </a:r>
            <a:r>
              <a:rPr lang="en-US" dirty="0" smtClean="0">
                <a:solidFill>
                  <a:srgbClr val="FF0000"/>
                </a:solidFill>
              </a:rPr>
              <a:t>……….</a:t>
            </a:r>
            <a:endParaRPr lang="en-US" dirty="0">
              <a:solidFill>
                <a:srgbClr val="FF0000"/>
              </a:solidFill>
            </a:endParaRPr>
          </a:p>
        </p:txBody>
      </p:sp>
      <p:sp>
        <p:nvSpPr>
          <p:cNvPr id="3" name="Content Placeholder 2"/>
          <p:cNvSpPr>
            <a:spLocks noGrp="1"/>
          </p:cNvSpPr>
          <p:nvPr>
            <p:ph sz="quarter" idx="1"/>
          </p:nvPr>
        </p:nvSpPr>
        <p:spPr>
          <a:xfrm>
            <a:off x="152400" y="914400"/>
            <a:ext cx="8534400" cy="5791200"/>
          </a:xfrm>
        </p:spPr>
        <p:txBody>
          <a:bodyPr>
            <a:normAutofit/>
          </a:bodyPr>
          <a:lstStyle/>
          <a:p>
            <a:pPr fontAlgn="base"/>
            <a:r>
              <a:rPr lang="en-US" b="1" dirty="0" smtClean="0">
                <a:solidFill>
                  <a:srgbClr val="FF0000"/>
                </a:solidFill>
              </a:rPr>
              <a:t>Mediate </a:t>
            </a:r>
            <a:r>
              <a:rPr lang="en-US" b="1" dirty="0">
                <a:solidFill>
                  <a:srgbClr val="FF0000"/>
                </a:solidFill>
              </a:rPr>
              <a:t>Possession :</a:t>
            </a:r>
            <a:r>
              <a:rPr lang="en-US" dirty="0">
                <a:solidFill>
                  <a:srgbClr val="FF0000"/>
                </a:solidFill>
              </a:rPr>
              <a:t/>
            </a:r>
            <a:br>
              <a:rPr lang="en-US" dirty="0">
                <a:solidFill>
                  <a:srgbClr val="FF0000"/>
                </a:solidFill>
              </a:rPr>
            </a:br>
            <a:r>
              <a:rPr lang="en-US" dirty="0"/>
              <a:t/>
            </a:r>
            <a:br>
              <a:rPr lang="en-US" dirty="0"/>
            </a:br>
            <a:r>
              <a:rPr lang="en-US" sz="2000" dirty="0" smtClean="0"/>
              <a:t>It </a:t>
            </a:r>
            <a:r>
              <a:rPr lang="en-US" sz="2000" dirty="0"/>
              <a:t>is the Possession of a thing through another, either through his friend, servant for agent. As the thing remains, in possession with another, the possessor has lesser degree of physical control over such thing.</a:t>
            </a:r>
            <a:r>
              <a:rPr lang="en-US" sz="2000" dirty="0"/>
              <a:t/>
            </a:r>
            <a:br>
              <a:rPr lang="en-US" sz="2000" dirty="0"/>
            </a:br>
            <a:r>
              <a:rPr lang="en-US" sz="2000" dirty="0"/>
              <a:t/>
            </a:r>
            <a:br>
              <a:rPr lang="en-US" sz="2000" dirty="0"/>
            </a:br>
            <a:r>
              <a:rPr lang="en-US" sz="2000" dirty="0"/>
              <a:t/>
            </a:r>
            <a:br>
              <a:rPr lang="en-US" sz="2000" dirty="0"/>
            </a:br>
            <a:r>
              <a:rPr lang="en-US" sz="2000" b="1" dirty="0"/>
              <a:t>Illustration :</a:t>
            </a:r>
            <a:r>
              <a:rPr lang="en-US" sz="2000" dirty="0"/>
              <a:t/>
            </a:r>
            <a:br>
              <a:rPr lang="en-US" sz="2000" dirty="0"/>
            </a:br>
            <a:r>
              <a:rPr lang="en-US" sz="2000" dirty="0"/>
              <a:t/>
            </a:r>
            <a:br>
              <a:rPr lang="en-US" sz="2000" dirty="0"/>
            </a:br>
            <a:r>
              <a:rPr lang="en-US" sz="2000" dirty="0"/>
              <a:t>a) 'X' has a car, which he leaves with his driver. The possession of the driver will be immediate whereas the Possession of 'X' will be mediate.</a:t>
            </a:r>
            <a:r>
              <a:rPr lang="en-US" sz="2000" dirty="0"/>
              <a:t/>
            </a:r>
            <a:br>
              <a:rPr lang="en-US" sz="2000" dirty="0"/>
            </a:br>
            <a:r>
              <a:rPr lang="en-US" sz="2000" dirty="0"/>
              <a:t/>
            </a:r>
            <a:br>
              <a:rPr lang="en-US" sz="2000" dirty="0"/>
            </a:br>
            <a:r>
              <a:rPr lang="en-US" sz="2000" dirty="0"/>
              <a:t>b) 'A' purchased a house through his agent and the agent got the possession. A's possession is said to be the mediate possession.</a:t>
            </a:r>
            <a:endParaRPr lang="en-US" sz="2000" dirty="0"/>
          </a:p>
        </p:txBody>
      </p:sp>
    </p:spTree>
    <p:extLst>
      <p:ext uri="{BB962C8B-B14F-4D97-AF65-F5344CB8AC3E}">
        <p14:creationId xmlns:p14="http://schemas.microsoft.com/office/powerpoint/2010/main" val="2157844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381000"/>
            <a:ext cx="2209800" cy="411162"/>
          </a:xfrm>
        </p:spPr>
        <p:txBody>
          <a:bodyPr>
            <a:normAutofit fontScale="90000"/>
          </a:bodyPr>
          <a:lstStyle/>
          <a:p>
            <a:r>
              <a:rPr lang="en-US" b="1" dirty="0" smtClean="0">
                <a:solidFill>
                  <a:srgbClr val="FF0000"/>
                </a:solidFill>
              </a:rPr>
              <a:t>Kinds ….</a:t>
            </a:r>
            <a:endParaRPr lang="en-US" b="1" dirty="0">
              <a:solidFill>
                <a:srgbClr val="FF0000"/>
              </a:solidFill>
            </a:endParaRPr>
          </a:p>
        </p:txBody>
      </p:sp>
      <p:sp>
        <p:nvSpPr>
          <p:cNvPr id="3" name="Content Placeholder 2"/>
          <p:cNvSpPr>
            <a:spLocks noGrp="1"/>
          </p:cNvSpPr>
          <p:nvPr>
            <p:ph sz="quarter" idx="1"/>
          </p:nvPr>
        </p:nvSpPr>
        <p:spPr>
          <a:xfrm>
            <a:off x="152400" y="762000"/>
            <a:ext cx="8610600" cy="6019800"/>
          </a:xfrm>
        </p:spPr>
        <p:txBody>
          <a:bodyPr>
            <a:normAutofit lnSpcReduction="10000"/>
          </a:bodyPr>
          <a:lstStyle/>
          <a:p>
            <a:pPr>
              <a:buFont typeface="Wingdings" pitchFamily="2" charset="2"/>
              <a:buChar char="§"/>
            </a:pPr>
            <a:r>
              <a:rPr lang="en-US" b="1" dirty="0" smtClean="0">
                <a:solidFill>
                  <a:srgbClr val="FF0000"/>
                </a:solidFill>
              </a:rPr>
              <a:t>Immediate </a:t>
            </a:r>
            <a:r>
              <a:rPr lang="en-US" b="1" dirty="0">
                <a:solidFill>
                  <a:srgbClr val="FF0000"/>
                </a:solidFill>
              </a:rPr>
              <a:t>Possession </a:t>
            </a:r>
            <a:r>
              <a:rPr lang="en-US" b="1" dirty="0" smtClean="0">
                <a:solidFill>
                  <a:srgbClr val="FF0000"/>
                </a:solidFill>
              </a:rPr>
              <a:t>:</a:t>
            </a:r>
            <a:endParaRPr lang="en-US" dirty="0" smtClean="0">
              <a:solidFill>
                <a:srgbClr val="FF0000"/>
              </a:solidFill>
            </a:endParaRPr>
          </a:p>
          <a:p>
            <a:pPr>
              <a:buFont typeface="Wingdings" pitchFamily="2" charset="2"/>
              <a:buChar char="§"/>
            </a:pPr>
            <a:r>
              <a:rPr lang="en-US" sz="2000" dirty="0" smtClean="0"/>
              <a:t>It </a:t>
            </a:r>
            <a:r>
              <a:rPr lang="en-US" sz="2000" dirty="0"/>
              <a:t>is also called as Direct Possession.  </a:t>
            </a:r>
            <a:endParaRPr lang="en-US" sz="2000" dirty="0" smtClean="0"/>
          </a:p>
          <a:p>
            <a:pPr>
              <a:buFont typeface="Wingdings" pitchFamily="2" charset="2"/>
              <a:buChar char="§"/>
            </a:pPr>
            <a:endParaRPr lang="en-US" sz="2000" dirty="0"/>
          </a:p>
          <a:p>
            <a:pPr>
              <a:buFont typeface="Wingdings" pitchFamily="2" charset="2"/>
              <a:buChar char="§"/>
            </a:pPr>
            <a:r>
              <a:rPr lang="en-US" sz="2000" dirty="0" smtClean="0"/>
              <a:t>Direct </a:t>
            </a:r>
            <a:r>
              <a:rPr lang="en-US" sz="2000" dirty="0"/>
              <a:t>or primary possession by a person over a particular object, which acquires or gets directly or personally. </a:t>
            </a:r>
            <a:endParaRPr lang="en-US" sz="2000" dirty="0" smtClean="0"/>
          </a:p>
          <a:p>
            <a:pPr>
              <a:buFont typeface="Wingdings" pitchFamily="2" charset="2"/>
              <a:buChar char="§"/>
            </a:pPr>
            <a:endParaRPr lang="en-US" sz="2000" dirty="0"/>
          </a:p>
          <a:p>
            <a:pPr>
              <a:buFont typeface="Wingdings" pitchFamily="2" charset="2"/>
              <a:buChar char="§"/>
            </a:pPr>
            <a:r>
              <a:rPr lang="en-US" sz="2000" dirty="0" smtClean="0"/>
              <a:t>In </a:t>
            </a:r>
            <a:r>
              <a:rPr lang="en-US" sz="2000" dirty="0"/>
              <a:t>immediate possession, as the thing is in possession of the possessor directly, he has higher degree of control over such thing. </a:t>
            </a:r>
            <a:endParaRPr lang="en-US" sz="2000" dirty="0" smtClean="0"/>
          </a:p>
          <a:p>
            <a:pPr marL="0" indent="0">
              <a:buNone/>
            </a:pPr>
            <a:endParaRPr lang="en-US" sz="2000" dirty="0"/>
          </a:p>
          <a:p>
            <a:pPr>
              <a:buFont typeface="Wingdings" pitchFamily="2" charset="2"/>
              <a:buChar char="§"/>
            </a:pPr>
            <a:r>
              <a:rPr lang="en-US" sz="2000" dirty="0" smtClean="0"/>
              <a:t>It </a:t>
            </a:r>
            <a:r>
              <a:rPr lang="en-US" sz="2000" dirty="0"/>
              <a:t>means that there is no other person holding the thing.</a:t>
            </a:r>
            <a:r>
              <a:rPr lang="en-US" sz="2000" dirty="0"/>
              <a:t/>
            </a:r>
            <a:br>
              <a:rPr lang="en-US" sz="2000" dirty="0"/>
            </a:br>
            <a:r>
              <a:rPr lang="en-US" dirty="0"/>
              <a:t/>
            </a:r>
            <a:br>
              <a:rPr lang="en-US" dirty="0"/>
            </a:br>
            <a:r>
              <a:rPr lang="en-US" sz="1600" b="1" dirty="0"/>
              <a:t>Illustration :</a:t>
            </a:r>
            <a:r>
              <a:rPr lang="en-US" sz="1600" dirty="0"/>
              <a:t/>
            </a:r>
            <a:br>
              <a:rPr lang="en-US" sz="1600" dirty="0"/>
            </a:br>
            <a:r>
              <a:rPr lang="en-US" sz="1600" dirty="0"/>
              <a:t/>
            </a:r>
            <a:br>
              <a:rPr lang="en-US" sz="1600" dirty="0"/>
            </a:br>
            <a:r>
              <a:rPr lang="en-US" sz="1600" dirty="0"/>
              <a:t>            a) 'X' has a car and he keeps it in his garage, this constitutes immediate possession.</a:t>
            </a:r>
            <a:r>
              <a:rPr lang="en-US" sz="1600" dirty="0"/>
              <a:t/>
            </a:r>
            <a:br>
              <a:rPr lang="en-US" sz="1600" dirty="0"/>
            </a:br>
            <a:r>
              <a:rPr lang="en-US" sz="1600" dirty="0"/>
              <a:t/>
            </a:r>
            <a:br>
              <a:rPr lang="en-US" sz="1600" dirty="0"/>
            </a:br>
            <a:r>
              <a:rPr lang="en-US" sz="1600" dirty="0"/>
              <a:t>            b) 'A' purchased a house and takes Possession of the property it is called direct or immediate Possession.</a:t>
            </a:r>
            <a:r>
              <a:rPr lang="en-US" dirty="0"/>
              <a:t/>
            </a:r>
            <a:br>
              <a:rPr lang="en-US" dirty="0"/>
            </a:br>
            <a:endParaRPr lang="en-US" dirty="0"/>
          </a:p>
        </p:txBody>
      </p:sp>
    </p:spTree>
    <p:extLst>
      <p:ext uri="{BB962C8B-B14F-4D97-AF65-F5344CB8AC3E}">
        <p14:creationId xmlns:p14="http://schemas.microsoft.com/office/powerpoint/2010/main" val="528931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0" y="381000"/>
            <a:ext cx="1676400" cy="487362"/>
          </a:xfrm>
        </p:spPr>
        <p:txBody>
          <a:bodyPr>
            <a:normAutofit fontScale="90000"/>
          </a:bodyPr>
          <a:lstStyle/>
          <a:p>
            <a:r>
              <a:rPr lang="en-US" b="1" dirty="0" smtClean="0">
                <a:solidFill>
                  <a:srgbClr val="FF0000"/>
                </a:solidFill>
              </a:rPr>
              <a:t>Kinds…</a:t>
            </a:r>
            <a:endParaRPr lang="en-US" b="1" dirty="0">
              <a:solidFill>
                <a:srgbClr val="FF0000"/>
              </a:solidFill>
            </a:endParaRPr>
          </a:p>
        </p:txBody>
      </p:sp>
      <p:sp>
        <p:nvSpPr>
          <p:cNvPr id="3" name="Content Placeholder 2"/>
          <p:cNvSpPr>
            <a:spLocks noGrp="1"/>
          </p:cNvSpPr>
          <p:nvPr>
            <p:ph sz="quarter" idx="1"/>
          </p:nvPr>
        </p:nvSpPr>
        <p:spPr>
          <a:xfrm>
            <a:off x="152400" y="838200"/>
            <a:ext cx="8534400" cy="5943600"/>
          </a:xfrm>
        </p:spPr>
        <p:txBody>
          <a:bodyPr>
            <a:normAutofit/>
          </a:bodyPr>
          <a:lstStyle/>
          <a:p>
            <a:pPr>
              <a:buFont typeface="Courier New" pitchFamily="49" charset="0"/>
              <a:buChar char="o"/>
            </a:pPr>
            <a:r>
              <a:rPr lang="en-US" b="1" dirty="0" smtClean="0">
                <a:solidFill>
                  <a:srgbClr val="FF0000"/>
                </a:solidFill>
              </a:rPr>
              <a:t>Constructive </a:t>
            </a:r>
            <a:r>
              <a:rPr lang="en-US" b="1" dirty="0">
                <a:solidFill>
                  <a:srgbClr val="FF0000"/>
                </a:solidFill>
              </a:rPr>
              <a:t>Possession :</a:t>
            </a:r>
            <a:r>
              <a:rPr lang="en-US" dirty="0">
                <a:solidFill>
                  <a:srgbClr val="FF0000"/>
                </a:solidFill>
              </a:rPr>
              <a:t/>
            </a:r>
            <a:br>
              <a:rPr lang="en-US" dirty="0">
                <a:solidFill>
                  <a:srgbClr val="FF0000"/>
                </a:solidFill>
              </a:rPr>
            </a:br>
            <a:r>
              <a:rPr lang="en-US" dirty="0"/>
              <a:t/>
            </a:r>
            <a:br>
              <a:rPr lang="en-US" dirty="0"/>
            </a:br>
            <a:r>
              <a:rPr lang="en-US" sz="2000" dirty="0" smtClean="0"/>
              <a:t>Constructive </a:t>
            </a:r>
            <a:r>
              <a:rPr lang="en-US" sz="2000" dirty="0"/>
              <a:t>possession is not actual  possession it is a possession in law and not possession in fact. According to Pollock and Wright, it is a possession which arises only by the construction of law.</a:t>
            </a:r>
            <a:r>
              <a:rPr lang="en-US" sz="2000" dirty="0"/>
              <a:t/>
            </a:r>
            <a:br>
              <a:rPr lang="en-US" sz="2000" dirty="0"/>
            </a:br>
            <a:r>
              <a:rPr lang="en-US" sz="2000" dirty="0"/>
              <a:t/>
            </a:r>
            <a:br>
              <a:rPr lang="en-US" sz="2000" dirty="0"/>
            </a:br>
            <a:r>
              <a:rPr lang="en-US" sz="2000" b="1" dirty="0"/>
              <a:t>Example :</a:t>
            </a:r>
            <a:r>
              <a:rPr lang="en-US" sz="2000" dirty="0"/>
              <a:t>  The delivery of the keys of a building.</a:t>
            </a:r>
            <a:r>
              <a:rPr lang="en-US" sz="2000" dirty="0"/>
              <a:t/>
            </a:r>
            <a:br>
              <a:rPr lang="en-US" sz="2000" dirty="0"/>
            </a:br>
            <a:r>
              <a:rPr lang="en-US" dirty="0"/>
              <a:t/>
            </a:r>
            <a:br>
              <a:rPr lang="en-US" dirty="0"/>
            </a:br>
            <a:r>
              <a:rPr lang="en-US" dirty="0"/>
              <a:t/>
            </a:r>
            <a:br>
              <a:rPr lang="en-US" dirty="0"/>
            </a:br>
            <a:r>
              <a:rPr lang="en-US" b="1" dirty="0" smtClean="0"/>
              <a:t> </a:t>
            </a:r>
            <a:r>
              <a:rPr lang="en-US" b="1" dirty="0">
                <a:solidFill>
                  <a:srgbClr val="FF0000"/>
                </a:solidFill>
              </a:rPr>
              <a:t>Adverse Possession :</a:t>
            </a:r>
            <a:r>
              <a:rPr lang="en-US" dirty="0">
                <a:solidFill>
                  <a:srgbClr val="FF0000"/>
                </a:solidFill>
              </a:rPr>
              <a:t/>
            </a:r>
            <a:br>
              <a:rPr lang="en-US" dirty="0">
                <a:solidFill>
                  <a:srgbClr val="FF0000"/>
                </a:solidFill>
              </a:rPr>
            </a:br>
            <a:r>
              <a:rPr lang="en-US" dirty="0"/>
              <a:t/>
            </a:r>
            <a:br>
              <a:rPr lang="en-US" dirty="0"/>
            </a:br>
            <a:r>
              <a:rPr lang="en-US" sz="2000" dirty="0" smtClean="0"/>
              <a:t>It </a:t>
            </a:r>
            <a:r>
              <a:rPr lang="en-US" sz="2000" dirty="0"/>
              <a:t>means holding the land on his own behalf of some other person. if adverse possession continues peaceful and undisturbed for that number of years, he can claim ownership and the true owner's right( ownership) gets extinguished.</a:t>
            </a:r>
            <a:r>
              <a:rPr lang="en-US" sz="2000" dirty="0"/>
              <a:t/>
            </a:r>
            <a:br>
              <a:rPr lang="en-US" sz="2000" dirty="0"/>
            </a:br>
            <a:endParaRPr lang="en-US" sz="2000" dirty="0"/>
          </a:p>
        </p:txBody>
      </p:sp>
    </p:spTree>
    <p:extLst>
      <p:ext uri="{BB962C8B-B14F-4D97-AF65-F5344CB8AC3E}">
        <p14:creationId xmlns:p14="http://schemas.microsoft.com/office/powerpoint/2010/main" val="29187595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152400"/>
            <a:ext cx="3276600" cy="334962"/>
          </a:xfrm>
        </p:spPr>
        <p:txBody>
          <a:bodyPr>
            <a:normAutofit fontScale="90000"/>
          </a:bodyPr>
          <a:lstStyle/>
          <a:p>
            <a:r>
              <a:rPr lang="en-US" b="1" dirty="0" smtClean="0">
                <a:solidFill>
                  <a:srgbClr val="FF0000"/>
                </a:solidFill>
              </a:rPr>
              <a:t>Kinds….</a:t>
            </a:r>
            <a:endParaRPr lang="en-US" b="1" dirty="0">
              <a:solidFill>
                <a:srgbClr val="FF0000"/>
              </a:solidFill>
            </a:endParaRPr>
          </a:p>
        </p:txBody>
      </p:sp>
      <p:sp>
        <p:nvSpPr>
          <p:cNvPr id="3" name="Content Placeholder 2"/>
          <p:cNvSpPr>
            <a:spLocks noGrp="1"/>
          </p:cNvSpPr>
          <p:nvPr>
            <p:ph sz="quarter" idx="1"/>
          </p:nvPr>
        </p:nvSpPr>
        <p:spPr>
          <a:xfrm>
            <a:off x="152400" y="533400"/>
            <a:ext cx="8534400" cy="6324600"/>
          </a:xfrm>
        </p:spPr>
        <p:txBody>
          <a:bodyPr>
            <a:normAutofit lnSpcReduction="10000"/>
          </a:bodyPr>
          <a:lstStyle/>
          <a:p>
            <a:pPr>
              <a:buFont typeface="Courier New" pitchFamily="49" charset="0"/>
              <a:buChar char="o"/>
            </a:pPr>
            <a:r>
              <a:rPr lang="en-US" b="1" dirty="0"/>
              <a:t> </a:t>
            </a:r>
            <a:r>
              <a:rPr lang="en-US" b="1" dirty="0">
                <a:solidFill>
                  <a:srgbClr val="FF0000"/>
                </a:solidFill>
              </a:rPr>
              <a:t>De facto Possession :</a:t>
            </a:r>
            <a:r>
              <a:rPr lang="en-US" dirty="0">
                <a:solidFill>
                  <a:srgbClr val="FF0000"/>
                </a:solidFill>
              </a:rPr>
              <a:t/>
            </a:r>
            <a:br>
              <a:rPr lang="en-US" dirty="0">
                <a:solidFill>
                  <a:srgbClr val="FF0000"/>
                </a:solidFill>
              </a:rPr>
            </a:br>
            <a:r>
              <a:rPr lang="en-US" dirty="0"/>
              <a:t/>
            </a:r>
            <a:br>
              <a:rPr lang="en-US" dirty="0"/>
            </a:br>
            <a:r>
              <a:rPr lang="en-US" sz="2200" dirty="0" smtClean="0"/>
              <a:t>De </a:t>
            </a:r>
            <a:r>
              <a:rPr lang="en-US" sz="2200" dirty="0"/>
              <a:t>facto Possession exists where the thing is in the immediate occupancy of a party. The person in de facto possession has the physical control of the thing to the exclusion of others and has Animus and Corpus over the material object. De facto possession may be described as actual Possession.</a:t>
            </a:r>
            <a:r>
              <a:rPr lang="en-US" sz="2200" dirty="0"/>
              <a:t/>
            </a:r>
            <a:br>
              <a:rPr lang="en-US" sz="2200" dirty="0"/>
            </a:br>
            <a:r>
              <a:rPr lang="en-US" sz="2200" dirty="0"/>
              <a:t/>
            </a:r>
            <a:br>
              <a:rPr lang="en-US" sz="2200" dirty="0"/>
            </a:br>
            <a:r>
              <a:rPr lang="en-US" b="1" dirty="0"/>
              <a:t/>
            </a:r>
            <a:br>
              <a:rPr lang="en-US" b="1" dirty="0"/>
            </a:br>
            <a:r>
              <a:rPr lang="en-US" b="1" dirty="0" smtClean="0">
                <a:solidFill>
                  <a:srgbClr val="FF0000"/>
                </a:solidFill>
              </a:rPr>
              <a:t>De </a:t>
            </a:r>
            <a:r>
              <a:rPr lang="en-US" b="1" dirty="0">
                <a:solidFill>
                  <a:srgbClr val="FF0000"/>
                </a:solidFill>
              </a:rPr>
              <a:t>jure Possession :</a:t>
            </a:r>
            <a:r>
              <a:rPr lang="en-US" dirty="0">
                <a:solidFill>
                  <a:srgbClr val="FF0000"/>
                </a:solidFill>
              </a:rPr>
              <a:t/>
            </a:r>
            <a:br>
              <a:rPr lang="en-US" dirty="0">
                <a:solidFill>
                  <a:srgbClr val="FF0000"/>
                </a:solidFill>
              </a:rPr>
            </a:br>
            <a:r>
              <a:rPr lang="en-US" dirty="0"/>
              <a:t/>
            </a:r>
            <a:br>
              <a:rPr lang="en-US" dirty="0"/>
            </a:br>
            <a:r>
              <a:rPr lang="en-US" sz="2000" dirty="0" smtClean="0"/>
              <a:t>De </a:t>
            </a:r>
            <a:r>
              <a:rPr lang="en-US" sz="2000" dirty="0"/>
              <a:t>jure possession can be described as </a:t>
            </a:r>
            <a:r>
              <a:rPr lang="en-US" sz="2000" dirty="0" smtClean="0"/>
              <a:t>possession </a:t>
            </a:r>
            <a:r>
              <a:rPr lang="en-US" sz="2000" dirty="0"/>
              <a:t>in law. De jure possession exists when person claims a thing as his own in natural normal legal manner by occupying a thing without any dispute as to his legal right to possess and enjoy the thing. Legal possession may exist with or without property in possession. In case of De jure possession it is just possible that a man I have ceased to live in a house but without intending and to abandon it for good as the owner of the house.</a:t>
            </a:r>
            <a:endParaRPr lang="en-US" sz="2000" dirty="0"/>
          </a:p>
        </p:txBody>
      </p:sp>
    </p:spTree>
    <p:extLst>
      <p:ext uri="{BB962C8B-B14F-4D97-AF65-F5344CB8AC3E}">
        <p14:creationId xmlns:p14="http://schemas.microsoft.com/office/powerpoint/2010/main" val="746998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92500" lnSpcReduction="20000"/>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mhkhalil@uop.edu.pk</a:t>
            </a:r>
            <a:endParaRPr lang="en-US" dirty="0"/>
          </a:p>
        </p:txBody>
      </p:sp>
      <p:pic>
        <p:nvPicPr>
          <p:cNvPr id="1026" name="Picture 2" descr="C:\Users\Hassan Khalil\Desktop\University_of_Peshawar_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8382000"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849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228600"/>
            <a:ext cx="2057400" cy="503238"/>
          </a:xfrm>
        </p:spPr>
        <p:txBody>
          <a:bodyPr>
            <a:normAutofit fontScale="90000"/>
          </a:bodyPr>
          <a:lstStyle/>
          <a:p>
            <a:r>
              <a:rPr lang="en-US" dirty="0" smtClean="0">
                <a:solidFill>
                  <a:srgbClr val="C00000"/>
                </a:solidFill>
              </a:rPr>
              <a:t>AGENDA</a:t>
            </a:r>
            <a:endParaRPr lang="en-US" dirty="0">
              <a:solidFill>
                <a:srgbClr val="C00000"/>
              </a:solidFill>
            </a:endParaRPr>
          </a:p>
        </p:txBody>
      </p:sp>
      <p:sp>
        <p:nvSpPr>
          <p:cNvPr id="3" name="Content Placeholder 2"/>
          <p:cNvSpPr>
            <a:spLocks noGrp="1"/>
          </p:cNvSpPr>
          <p:nvPr>
            <p:ph sz="quarter" idx="1"/>
          </p:nvPr>
        </p:nvSpPr>
        <p:spPr>
          <a:xfrm>
            <a:off x="685800" y="990600"/>
            <a:ext cx="7467600" cy="4873752"/>
          </a:xfrm>
        </p:spPr>
        <p:txBody>
          <a:bodyPr/>
          <a:lstStyle/>
          <a:p>
            <a:r>
              <a:rPr lang="en-US" dirty="0" smtClean="0"/>
              <a:t>Definition</a:t>
            </a:r>
            <a:endParaRPr lang="en-US" dirty="0"/>
          </a:p>
          <a:p>
            <a:r>
              <a:rPr lang="en-US" dirty="0" smtClean="0"/>
              <a:t>Ownership </a:t>
            </a:r>
            <a:endParaRPr lang="en-US" dirty="0"/>
          </a:p>
          <a:p>
            <a:r>
              <a:rPr lang="en-US" dirty="0" smtClean="0"/>
              <a:t>Kinds of ownership</a:t>
            </a:r>
            <a:endParaRPr lang="en-US" dirty="0"/>
          </a:p>
          <a:p>
            <a:r>
              <a:rPr lang="en-US" dirty="0" smtClean="0"/>
              <a:t>Conclusion</a:t>
            </a:r>
            <a:endParaRPr lang="en-US" dirty="0"/>
          </a:p>
          <a:p>
            <a:endParaRPr lang="en-US" dirty="0"/>
          </a:p>
        </p:txBody>
      </p:sp>
    </p:spTree>
    <p:extLst>
      <p:ext uri="{BB962C8B-B14F-4D97-AF65-F5344CB8AC3E}">
        <p14:creationId xmlns:p14="http://schemas.microsoft.com/office/powerpoint/2010/main" val="7918597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457200"/>
            <a:ext cx="2667000" cy="487362"/>
          </a:xfrm>
        </p:spPr>
        <p:txBody>
          <a:bodyPr>
            <a:normAutofit fontScale="90000"/>
          </a:bodyPr>
          <a:lstStyle/>
          <a:p>
            <a:r>
              <a:rPr lang="en-US" b="1" dirty="0" smtClean="0">
                <a:solidFill>
                  <a:srgbClr val="FF0000"/>
                </a:solidFill>
              </a:rPr>
              <a:t>introduction</a:t>
            </a:r>
            <a:endParaRPr lang="en-US" b="1" dirty="0">
              <a:solidFill>
                <a:srgbClr val="FF0000"/>
              </a:solidFill>
            </a:endParaRPr>
          </a:p>
        </p:txBody>
      </p:sp>
      <p:sp>
        <p:nvSpPr>
          <p:cNvPr id="3" name="Content Placeholder 2"/>
          <p:cNvSpPr>
            <a:spLocks noGrp="1"/>
          </p:cNvSpPr>
          <p:nvPr>
            <p:ph sz="quarter" idx="1"/>
          </p:nvPr>
        </p:nvSpPr>
        <p:spPr>
          <a:xfrm>
            <a:off x="76200" y="914400"/>
            <a:ext cx="8610600" cy="5559552"/>
          </a:xfrm>
        </p:spPr>
        <p:txBody>
          <a:bodyPr/>
          <a:lstStyle/>
          <a:p>
            <a:r>
              <a:rPr lang="en-US" dirty="0"/>
              <a:t> </a:t>
            </a:r>
            <a:r>
              <a:rPr lang="en-US" sz="2000" dirty="0"/>
              <a:t>It expresses the closest relation of fact that can exist between a thing and the person, who possess it. </a:t>
            </a:r>
            <a:endParaRPr lang="en-US" sz="2000" dirty="0" smtClean="0"/>
          </a:p>
          <a:p>
            <a:endParaRPr lang="en-US" sz="2000" dirty="0" smtClean="0"/>
          </a:p>
          <a:p>
            <a:r>
              <a:rPr lang="en-US" sz="2000" dirty="0" smtClean="0"/>
              <a:t>In </a:t>
            </a:r>
            <a:r>
              <a:rPr lang="en-US" sz="2000" dirty="0"/>
              <a:t>law, possession means it includes not only physical control over a thing </a:t>
            </a:r>
            <a:endParaRPr lang="en-US" sz="2000" dirty="0" smtClean="0"/>
          </a:p>
          <a:p>
            <a:endParaRPr lang="en-US" sz="2000" dirty="0" smtClean="0"/>
          </a:p>
          <a:p>
            <a:r>
              <a:rPr lang="en-US" sz="2000" dirty="0" smtClean="0"/>
              <a:t>Example</a:t>
            </a:r>
            <a:r>
              <a:rPr lang="en-US" sz="2000" dirty="0"/>
              <a:t>: A has an article in his hand. In other words, he is in possession of that article. </a:t>
            </a:r>
            <a:endParaRPr lang="en-US" sz="2000" dirty="0" smtClean="0"/>
          </a:p>
          <a:p>
            <a:endParaRPr lang="en-US" sz="2000" dirty="0" smtClean="0"/>
          </a:p>
          <a:p>
            <a:r>
              <a:rPr lang="en-US" sz="2000" dirty="0" smtClean="0"/>
              <a:t>The </a:t>
            </a:r>
            <a:r>
              <a:rPr lang="en-US" sz="2000" dirty="0"/>
              <a:t>person who is in possession is called a 'Possessor'. </a:t>
            </a:r>
            <a:endParaRPr lang="en-US" sz="2000" dirty="0" smtClean="0"/>
          </a:p>
          <a:p>
            <a:endParaRPr lang="en-US" sz="2000" dirty="0" smtClean="0"/>
          </a:p>
          <a:p>
            <a:r>
              <a:rPr lang="en-US" sz="2000" dirty="0" smtClean="0"/>
              <a:t>In </a:t>
            </a:r>
            <a:r>
              <a:rPr lang="en-US" sz="2000" dirty="0"/>
              <a:t>human life, consumption of material things is very essential and it would be Impossible without the position of the material things. </a:t>
            </a:r>
            <a:endParaRPr lang="en-US" sz="2000" dirty="0"/>
          </a:p>
        </p:txBody>
      </p:sp>
    </p:spTree>
    <p:extLst>
      <p:ext uri="{BB962C8B-B14F-4D97-AF65-F5344CB8AC3E}">
        <p14:creationId xmlns:p14="http://schemas.microsoft.com/office/powerpoint/2010/main" val="1716835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228600"/>
            <a:ext cx="2209800" cy="334962"/>
          </a:xfrm>
        </p:spPr>
        <p:txBody>
          <a:bodyPr>
            <a:normAutofit fontScale="90000"/>
          </a:bodyPr>
          <a:lstStyle/>
          <a:p>
            <a:r>
              <a:rPr lang="en-US" dirty="0" smtClean="0">
                <a:solidFill>
                  <a:srgbClr val="FF0000"/>
                </a:solidFill>
              </a:rPr>
              <a:t>Definitions</a:t>
            </a:r>
            <a:endParaRPr lang="en-US" dirty="0">
              <a:solidFill>
                <a:srgbClr val="FF0000"/>
              </a:solidFill>
            </a:endParaRPr>
          </a:p>
        </p:txBody>
      </p:sp>
      <p:sp>
        <p:nvSpPr>
          <p:cNvPr id="3" name="Content Placeholder 2"/>
          <p:cNvSpPr>
            <a:spLocks noGrp="1"/>
          </p:cNvSpPr>
          <p:nvPr>
            <p:ph sz="quarter" idx="1"/>
          </p:nvPr>
        </p:nvSpPr>
        <p:spPr>
          <a:xfrm>
            <a:off x="152400" y="609600"/>
            <a:ext cx="8686800" cy="5864352"/>
          </a:xfrm>
        </p:spPr>
        <p:txBody>
          <a:bodyPr>
            <a:normAutofit/>
          </a:bodyPr>
          <a:lstStyle/>
          <a:p>
            <a:r>
              <a:rPr lang="en-US" b="1" dirty="0">
                <a:solidFill>
                  <a:srgbClr val="FF0000"/>
                </a:solidFill>
              </a:rPr>
              <a:t>Literally:</a:t>
            </a:r>
            <a:r>
              <a:rPr lang="en-US" dirty="0"/>
              <a:t>	</a:t>
            </a:r>
            <a:endParaRPr lang="en-US" dirty="0" smtClean="0"/>
          </a:p>
          <a:p>
            <a:pPr marL="0" indent="0">
              <a:buNone/>
            </a:pPr>
            <a:endParaRPr lang="en-US" dirty="0"/>
          </a:p>
          <a:p>
            <a:pPr lvl="0"/>
            <a:r>
              <a:rPr lang="en-US" dirty="0"/>
              <a:t>The ownership, control, or occupancy of a thing, most frequently land or Personal Property</a:t>
            </a:r>
            <a:r>
              <a:rPr lang="en-US" dirty="0" smtClean="0"/>
              <a:t>,</a:t>
            </a:r>
          </a:p>
          <a:p>
            <a:pPr lvl="0"/>
            <a:endParaRPr lang="en-US" dirty="0"/>
          </a:p>
          <a:p>
            <a:pPr lvl="0"/>
            <a:r>
              <a:rPr lang="en-US" dirty="0"/>
              <a:t>"Possession" literary means physical control over a thing or an object. But also an intention to exercise that physical control</a:t>
            </a:r>
            <a:r>
              <a:rPr lang="en-US" dirty="0" smtClean="0"/>
              <a:t>.</a:t>
            </a:r>
          </a:p>
          <a:p>
            <a:pPr marL="0" lvl="0" indent="0">
              <a:buNone/>
            </a:pPr>
            <a:endParaRPr lang="en-US" dirty="0"/>
          </a:p>
          <a:p>
            <a:pPr lvl="0"/>
            <a:r>
              <a:rPr lang="en-US" dirty="0"/>
              <a:t>The person who is in possession is called a 'Possessor'.</a:t>
            </a:r>
          </a:p>
          <a:p>
            <a:endParaRPr lang="en-US" dirty="0"/>
          </a:p>
          <a:p>
            <a:endParaRPr lang="en-US" dirty="0"/>
          </a:p>
        </p:txBody>
      </p:sp>
    </p:spTree>
    <p:extLst>
      <p:ext uri="{BB962C8B-B14F-4D97-AF65-F5344CB8AC3E}">
        <p14:creationId xmlns:p14="http://schemas.microsoft.com/office/powerpoint/2010/main" val="2747317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228600"/>
            <a:ext cx="2286000" cy="655638"/>
          </a:xfrm>
        </p:spPr>
        <p:txBody>
          <a:bodyPr>
            <a:normAutofit/>
          </a:bodyPr>
          <a:lstStyle/>
          <a:p>
            <a:r>
              <a:rPr lang="en-US" b="1" dirty="0" smtClean="0">
                <a:solidFill>
                  <a:srgbClr val="C00000"/>
                </a:solidFill>
              </a:rPr>
              <a:t>definition</a:t>
            </a:r>
            <a:endParaRPr lang="en-US" b="1" dirty="0">
              <a:solidFill>
                <a:srgbClr val="C00000"/>
              </a:solidFill>
            </a:endParaRPr>
          </a:p>
        </p:txBody>
      </p:sp>
      <p:sp>
        <p:nvSpPr>
          <p:cNvPr id="3" name="Content Placeholder 2"/>
          <p:cNvSpPr>
            <a:spLocks noGrp="1"/>
          </p:cNvSpPr>
          <p:nvPr>
            <p:ph sz="quarter" idx="1"/>
          </p:nvPr>
        </p:nvSpPr>
        <p:spPr>
          <a:xfrm>
            <a:off x="152400" y="914400"/>
            <a:ext cx="8534400" cy="5791200"/>
          </a:xfrm>
        </p:spPr>
        <p:txBody>
          <a:bodyPr>
            <a:normAutofit/>
          </a:bodyPr>
          <a:lstStyle/>
          <a:p>
            <a:r>
              <a:rPr lang="en-US" b="1" dirty="0">
                <a:solidFill>
                  <a:srgbClr val="FF0000"/>
                </a:solidFill>
              </a:rPr>
              <a:t>John Salmond:</a:t>
            </a:r>
          </a:p>
          <a:p>
            <a:pPr lvl="0">
              <a:buFont typeface="Wingdings" pitchFamily="2" charset="2"/>
              <a:buChar char="§"/>
            </a:pPr>
            <a:r>
              <a:rPr lang="en-US" dirty="0" smtClean="0"/>
              <a:t>Salmond </a:t>
            </a:r>
            <a:r>
              <a:rPr lang="en-US" dirty="0"/>
              <a:t>defines Possession as, "possession is the continuing exercise of a claim to the Exclusive use of an object."</a:t>
            </a:r>
          </a:p>
          <a:p>
            <a:pPr marL="0" indent="0">
              <a:buNone/>
            </a:pPr>
            <a:endParaRPr lang="en-US" dirty="0"/>
          </a:p>
          <a:p>
            <a:r>
              <a:rPr lang="en-US" b="1" dirty="0" err="1" smtClean="0">
                <a:solidFill>
                  <a:srgbClr val="FF0000"/>
                </a:solidFill>
              </a:rPr>
              <a:t>Savigny</a:t>
            </a:r>
            <a:r>
              <a:rPr lang="en-US" b="1" dirty="0" smtClean="0">
                <a:solidFill>
                  <a:srgbClr val="FF0000"/>
                </a:solidFill>
              </a:rPr>
              <a:t>:</a:t>
            </a:r>
            <a:endParaRPr lang="en-US" b="1" dirty="0">
              <a:solidFill>
                <a:srgbClr val="FF0000"/>
              </a:solidFill>
            </a:endParaRPr>
          </a:p>
          <a:p>
            <a:pPr lvl="0">
              <a:buFont typeface="Wingdings" pitchFamily="2" charset="2"/>
              <a:buChar char="§"/>
            </a:pPr>
            <a:r>
              <a:rPr lang="en-US" dirty="0" err="1" smtClean="0"/>
              <a:t>Savigny</a:t>
            </a:r>
            <a:r>
              <a:rPr lang="en-US" dirty="0" smtClean="0"/>
              <a:t> </a:t>
            </a:r>
            <a:r>
              <a:rPr lang="en-US" dirty="0"/>
              <a:t>defines Possession as, "intention coupled with physical power to exclude others from the use of material object.</a:t>
            </a:r>
          </a:p>
          <a:p>
            <a:pPr>
              <a:buFont typeface="Wingdings" pitchFamily="2" charset="2"/>
              <a:buChar char="§"/>
            </a:pPr>
            <a:r>
              <a:rPr lang="en-US" dirty="0" smtClean="0"/>
              <a:t>Salmond </a:t>
            </a:r>
            <a:r>
              <a:rPr lang="en-US" dirty="0"/>
              <a:t>criticized Savingy's definition and ground that Savingy committed an error by including the element of physical power in his definition.</a:t>
            </a:r>
          </a:p>
          <a:p>
            <a:pPr marL="0" indent="0">
              <a:buNone/>
            </a:pPr>
            <a:endParaRPr lang="en-US" dirty="0"/>
          </a:p>
        </p:txBody>
      </p:sp>
    </p:spTree>
    <p:extLst>
      <p:ext uri="{BB962C8B-B14F-4D97-AF65-F5344CB8AC3E}">
        <p14:creationId xmlns:p14="http://schemas.microsoft.com/office/powerpoint/2010/main" val="720222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52400"/>
            <a:ext cx="2057400" cy="487362"/>
          </a:xfrm>
        </p:spPr>
        <p:txBody>
          <a:bodyPr>
            <a:normAutofit fontScale="90000"/>
          </a:bodyPr>
          <a:lstStyle/>
          <a:p>
            <a:r>
              <a:rPr lang="en-US" dirty="0" smtClean="0">
                <a:solidFill>
                  <a:srgbClr val="FF0000"/>
                </a:solidFill>
              </a:rPr>
              <a:t>Definition</a:t>
            </a:r>
            <a:endParaRPr lang="en-US" dirty="0">
              <a:solidFill>
                <a:srgbClr val="FF0000"/>
              </a:solidFill>
            </a:endParaRPr>
          </a:p>
        </p:txBody>
      </p:sp>
      <p:sp>
        <p:nvSpPr>
          <p:cNvPr id="3" name="Content Placeholder 2"/>
          <p:cNvSpPr>
            <a:spLocks noGrp="1"/>
          </p:cNvSpPr>
          <p:nvPr>
            <p:ph sz="quarter" idx="1"/>
          </p:nvPr>
        </p:nvSpPr>
        <p:spPr>
          <a:xfrm>
            <a:off x="152400" y="609600"/>
            <a:ext cx="8686800" cy="6092952"/>
          </a:xfrm>
        </p:spPr>
        <p:txBody>
          <a:bodyPr/>
          <a:lstStyle/>
          <a:p>
            <a:r>
              <a:rPr lang="en-US" b="1" dirty="0">
                <a:solidFill>
                  <a:srgbClr val="FF0000"/>
                </a:solidFill>
              </a:rPr>
              <a:t>O.W. Holmes</a:t>
            </a:r>
            <a:r>
              <a:rPr lang="en-US" b="1" dirty="0" smtClean="0">
                <a:solidFill>
                  <a:srgbClr val="FF0000"/>
                </a:solidFill>
              </a:rPr>
              <a:t>:</a:t>
            </a:r>
            <a:endParaRPr lang="en-US" b="1" dirty="0">
              <a:solidFill>
                <a:srgbClr val="FF0000"/>
              </a:solidFill>
            </a:endParaRPr>
          </a:p>
          <a:p>
            <a:pPr>
              <a:buFont typeface="Wingdings" pitchFamily="2" charset="2"/>
              <a:buChar char="§"/>
            </a:pPr>
            <a:r>
              <a:rPr lang="en-US" dirty="0"/>
              <a:t>Holmes defines Possession as, "To gain Possession a man must stand in a certain physical relation to the object and to the rest of the world, and must have certain intent</a:t>
            </a:r>
            <a:r>
              <a:rPr lang="en-US" dirty="0" smtClean="0"/>
              <a:t>.“</a:t>
            </a:r>
          </a:p>
          <a:p>
            <a:pPr>
              <a:buFont typeface="Wingdings" pitchFamily="2" charset="2"/>
              <a:buChar char="§"/>
            </a:pPr>
            <a:endParaRPr lang="en-US" dirty="0"/>
          </a:p>
          <a:p>
            <a:pPr marL="0" indent="0">
              <a:buNone/>
            </a:pPr>
            <a:endParaRPr lang="en-US" dirty="0"/>
          </a:p>
          <a:p>
            <a:r>
              <a:rPr lang="en-US" b="1" dirty="0">
                <a:solidFill>
                  <a:srgbClr val="FF0000"/>
                </a:solidFill>
              </a:rPr>
              <a:t> Maine</a:t>
            </a:r>
            <a:r>
              <a:rPr lang="en-US" dirty="0"/>
              <a:t>:</a:t>
            </a:r>
          </a:p>
          <a:p>
            <a:pPr>
              <a:buFont typeface="Wingdings" pitchFamily="2" charset="2"/>
              <a:buChar char="§"/>
            </a:pPr>
            <a:r>
              <a:rPr lang="en-US" dirty="0" smtClean="0"/>
              <a:t>Maine </a:t>
            </a:r>
            <a:r>
              <a:rPr lang="en-US" dirty="0"/>
              <a:t>defines the possession as, "physical detention coupled with the intention to hold the things detained as one's own.</a:t>
            </a:r>
          </a:p>
        </p:txBody>
      </p:sp>
    </p:spTree>
    <p:extLst>
      <p:ext uri="{BB962C8B-B14F-4D97-AF65-F5344CB8AC3E}">
        <p14:creationId xmlns:p14="http://schemas.microsoft.com/office/powerpoint/2010/main" val="1207347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76200"/>
            <a:ext cx="3200400" cy="579438"/>
          </a:xfrm>
        </p:spPr>
        <p:txBody>
          <a:bodyPr>
            <a:normAutofit fontScale="90000"/>
          </a:bodyPr>
          <a:lstStyle/>
          <a:p>
            <a:r>
              <a:rPr lang="en-US" b="1" dirty="0" smtClean="0">
                <a:solidFill>
                  <a:srgbClr val="C00000"/>
                </a:solidFill>
              </a:rPr>
              <a:t>Continued . . . .</a:t>
            </a:r>
            <a:endParaRPr lang="en-US" b="1" dirty="0">
              <a:solidFill>
                <a:srgbClr val="C00000"/>
              </a:solidFill>
            </a:endParaRPr>
          </a:p>
        </p:txBody>
      </p:sp>
      <p:sp>
        <p:nvSpPr>
          <p:cNvPr id="3" name="Content Placeholder 2"/>
          <p:cNvSpPr>
            <a:spLocks noGrp="1"/>
          </p:cNvSpPr>
          <p:nvPr>
            <p:ph sz="quarter" idx="1"/>
          </p:nvPr>
        </p:nvSpPr>
        <p:spPr>
          <a:xfrm>
            <a:off x="152400" y="609600"/>
            <a:ext cx="8534400" cy="6248400"/>
          </a:xfrm>
        </p:spPr>
        <p:txBody>
          <a:bodyPr>
            <a:normAutofit/>
          </a:bodyPr>
          <a:lstStyle/>
          <a:p>
            <a:r>
              <a:rPr lang="en-US" dirty="0">
                <a:solidFill>
                  <a:srgbClr val="FF0000"/>
                </a:solidFill>
              </a:rPr>
              <a:t>Sir Frederick Pollock:</a:t>
            </a:r>
          </a:p>
          <a:p>
            <a:pPr>
              <a:buFont typeface="Wingdings" pitchFamily="2" charset="2"/>
              <a:buChar char="§"/>
            </a:pPr>
            <a:r>
              <a:rPr lang="en-US" dirty="0" smtClean="0"/>
              <a:t>Sir </a:t>
            </a:r>
            <a:r>
              <a:rPr lang="en-US" dirty="0"/>
              <a:t>Frederick Pollock defines Possession as, "In common speech a man is said to possess to be in possession of anything of which he has the apparent control from the use of which he has apparent power for excluding others</a:t>
            </a:r>
            <a:r>
              <a:rPr lang="en-US" dirty="0" smtClean="0"/>
              <a:t>.“</a:t>
            </a:r>
          </a:p>
          <a:p>
            <a:pPr>
              <a:buFont typeface="Wingdings" pitchFamily="2" charset="2"/>
              <a:buChar char="§"/>
            </a:pPr>
            <a:endParaRPr lang="en-US" dirty="0"/>
          </a:p>
          <a:p>
            <a:r>
              <a:rPr lang="en-US" dirty="0" err="1">
                <a:solidFill>
                  <a:srgbClr val="FF0000"/>
                </a:solidFill>
              </a:rPr>
              <a:t>Ihering</a:t>
            </a:r>
            <a:r>
              <a:rPr lang="en-US" dirty="0">
                <a:solidFill>
                  <a:srgbClr val="FF0000"/>
                </a:solidFill>
              </a:rPr>
              <a:t>:</a:t>
            </a:r>
          </a:p>
          <a:p>
            <a:pPr>
              <a:buFont typeface="Wingdings" pitchFamily="2" charset="2"/>
              <a:buChar char="§"/>
            </a:pPr>
            <a:r>
              <a:rPr lang="en-US" dirty="0" smtClean="0"/>
              <a:t>The </a:t>
            </a:r>
            <a:r>
              <a:rPr lang="en-US" dirty="0"/>
              <a:t>best among them is the definition given by </a:t>
            </a:r>
            <a:r>
              <a:rPr lang="en-US" dirty="0" err="1"/>
              <a:t>Ihiring</a:t>
            </a:r>
            <a:r>
              <a:rPr lang="en-US" dirty="0"/>
              <a:t>. According to him, "whenever a person looked like an owner in relation to a thing, he had possession of it unless Possession was denied to him by rules of law based on practical convenience."</a:t>
            </a:r>
          </a:p>
        </p:txBody>
      </p:sp>
    </p:spTree>
    <p:extLst>
      <p:ext uri="{BB962C8B-B14F-4D97-AF65-F5344CB8AC3E}">
        <p14:creationId xmlns:p14="http://schemas.microsoft.com/office/powerpoint/2010/main" val="3084432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5334000" cy="503238"/>
          </a:xfrm>
        </p:spPr>
        <p:txBody>
          <a:bodyPr>
            <a:normAutofit fontScale="90000"/>
          </a:bodyPr>
          <a:lstStyle/>
          <a:p>
            <a:r>
              <a:rPr lang="en-US" dirty="0" smtClean="0">
                <a:solidFill>
                  <a:srgbClr val="C00000"/>
                </a:solidFill>
              </a:rPr>
              <a:t>   </a:t>
            </a:r>
            <a:r>
              <a:rPr lang="en-US" sz="2700" dirty="0" smtClean="0">
                <a:solidFill>
                  <a:srgbClr val="C00000"/>
                </a:solidFill>
              </a:rPr>
              <a:t>             </a:t>
            </a:r>
            <a:r>
              <a:rPr lang="en-US" sz="2700" dirty="0">
                <a:solidFill>
                  <a:srgbClr val="C00000"/>
                </a:solidFill>
              </a:rPr>
              <a:t>KINDS OF OWNERSHIP</a:t>
            </a:r>
          </a:p>
        </p:txBody>
      </p:sp>
      <p:sp>
        <p:nvSpPr>
          <p:cNvPr id="6" name="Rectangle 5"/>
          <p:cNvSpPr/>
          <p:nvPr/>
        </p:nvSpPr>
        <p:spPr>
          <a:xfrm>
            <a:off x="228600" y="762000"/>
            <a:ext cx="8686800" cy="4524315"/>
          </a:xfrm>
          <a:prstGeom prst="rect">
            <a:avLst/>
          </a:prstGeom>
        </p:spPr>
        <p:txBody>
          <a:bodyPr wrap="square">
            <a:spAutoFit/>
          </a:bodyPr>
          <a:lstStyle/>
          <a:p>
            <a:pPr marL="285750" lvl="0" indent="-285750">
              <a:buFont typeface="Wingdings" pitchFamily="2" charset="2"/>
              <a:buChar char="§"/>
            </a:pPr>
            <a:r>
              <a:rPr lang="en-US" b="1" dirty="0">
                <a:solidFill>
                  <a:srgbClr val="FF0000"/>
                </a:solidFill>
              </a:rPr>
              <a:t>Corporeal and Incorporeal </a:t>
            </a:r>
            <a:r>
              <a:rPr lang="en-US" b="1" dirty="0" smtClean="0">
                <a:solidFill>
                  <a:srgbClr val="FF0000"/>
                </a:solidFill>
              </a:rPr>
              <a:t>Ownership</a:t>
            </a:r>
          </a:p>
          <a:p>
            <a:pPr marL="285750" lvl="0" indent="-285750">
              <a:buFont typeface="Wingdings" pitchFamily="2" charset="2"/>
              <a:buChar char="§"/>
            </a:pPr>
            <a:endParaRPr lang="en-US" b="1" dirty="0">
              <a:solidFill>
                <a:srgbClr val="FF0000"/>
              </a:solidFill>
            </a:endParaRPr>
          </a:p>
          <a:p>
            <a:pPr marL="285750" lvl="0" indent="-285750">
              <a:buFont typeface="Wingdings" pitchFamily="2" charset="2"/>
              <a:buChar char="§"/>
            </a:pPr>
            <a:endParaRPr lang="en-US" b="1" dirty="0">
              <a:solidFill>
                <a:srgbClr val="FF0000"/>
              </a:solidFill>
            </a:endParaRPr>
          </a:p>
          <a:p>
            <a:pPr marL="285750" lvl="0" indent="-285750">
              <a:buFont typeface="Wingdings" pitchFamily="2" charset="2"/>
              <a:buChar char="§"/>
            </a:pPr>
            <a:r>
              <a:rPr lang="en-US" dirty="0">
                <a:solidFill>
                  <a:srgbClr val="FF0000"/>
                </a:solidFill>
              </a:rPr>
              <a:t>Corporeal ownership </a:t>
            </a:r>
          </a:p>
          <a:p>
            <a:pPr marL="285750" lvl="0" indent="-285750">
              <a:buFont typeface="Wingdings" pitchFamily="2" charset="2"/>
              <a:buChar char="§"/>
            </a:pPr>
            <a:r>
              <a:rPr lang="en-US" dirty="0" smtClean="0"/>
              <a:t>It </a:t>
            </a:r>
            <a:r>
              <a:rPr lang="en-US" dirty="0"/>
              <a:t>is the ownership of a material object</a:t>
            </a:r>
            <a:r>
              <a:rPr lang="en-US" dirty="0" smtClean="0"/>
              <a:t>.</a:t>
            </a:r>
          </a:p>
          <a:p>
            <a:pPr marL="285750" lvl="0" indent="-285750">
              <a:buFont typeface="Wingdings" pitchFamily="2" charset="2"/>
              <a:buChar char="§"/>
            </a:pPr>
            <a:endParaRPr lang="en-US" dirty="0"/>
          </a:p>
          <a:p>
            <a:pPr marL="285750" lvl="0" indent="-285750">
              <a:buFont typeface="Wingdings" pitchFamily="2" charset="2"/>
              <a:buChar char="§"/>
            </a:pPr>
            <a:r>
              <a:rPr lang="en-US" dirty="0" smtClean="0"/>
              <a:t>Ownership </a:t>
            </a:r>
            <a:r>
              <a:rPr lang="en-US" dirty="0"/>
              <a:t>of a house, a table or a machine is corporeal ownership</a:t>
            </a:r>
            <a:r>
              <a:rPr lang="en-US" dirty="0" smtClean="0"/>
              <a:t>.</a:t>
            </a:r>
          </a:p>
          <a:p>
            <a:pPr marL="285750" lvl="0" indent="-285750">
              <a:buFont typeface="Wingdings" pitchFamily="2" charset="2"/>
              <a:buChar char="§"/>
            </a:pPr>
            <a:endParaRPr lang="en-US" dirty="0"/>
          </a:p>
          <a:p>
            <a:pPr marL="285750" lvl="0" indent="-285750">
              <a:buFont typeface="Wingdings" pitchFamily="2" charset="2"/>
              <a:buChar char="§"/>
            </a:pPr>
            <a:r>
              <a:rPr lang="en-US" dirty="0" smtClean="0"/>
              <a:t>The </a:t>
            </a:r>
            <a:r>
              <a:rPr lang="en-US" dirty="0"/>
              <a:t>distinction between corporeal and incorporeal ownership is connected with the distinction between corporeal and incorporeal things</a:t>
            </a:r>
            <a:r>
              <a:rPr lang="en-US" dirty="0" smtClean="0"/>
              <a:t>.</a:t>
            </a:r>
          </a:p>
          <a:p>
            <a:pPr marL="285750" lvl="0" indent="-285750">
              <a:buFont typeface="Wingdings" pitchFamily="2" charset="2"/>
              <a:buChar char="§"/>
            </a:pPr>
            <a:endParaRPr lang="en-US" dirty="0"/>
          </a:p>
          <a:p>
            <a:pPr marL="285750" lvl="0" indent="-285750">
              <a:buFont typeface="Wingdings" pitchFamily="2" charset="2"/>
              <a:buChar char="§"/>
            </a:pPr>
            <a:r>
              <a:rPr lang="en-US" dirty="0" smtClean="0"/>
              <a:t>Corporeal </a:t>
            </a:r>
            <a:r>
              <a:rPr lang="en-US" dirty="0"/>
              <a:t>ownership is described as ownership over tangible things</a:t>
            </a:r>
            <a:r>
              <a:rPr lang="en-US" dirty="0" smtClean="0"/>
              <a:t>.</a:t>
            </a:r>
          </a:p>
          <a:p>
            <a:pPr marL="285750" lvl="0" indent="-285750">
              <a:buFont typeface="Wingdings" pitchFamily="2" charset="2"/>
              <a:buChar char="§"/>
            </a:pPr>
            <a:endParaRPr lang="en-US" dirty="0"/>
          </a:p>
          <a:p>
            <a:pPr lvl="0"/>
            <a:endParaRPr lang="en-US" dirty="0"/>
          </a:p>
          <a:p>
            <a:pPr marL="285750" lvl="0" indent="-285750">
              <a:buFont typeface="Wingdings" pitchFamily="2" charset="2"/>
              <a:buChar char="§"/>
            </a:pPr>
            <a:r>
              <a:rPr lang="en-US" dirty="0" smtClean="0"/>
              <a:t>Corporeal </a:t>
            </a:r>
            <a:r>
              <a:rPr lang="en-US" dirty="0"/>
              <a:t>things are those which can be perceived and felt by the senses and which are tangible.</a:t>
            </a:r>
          </a:p>
        </p:txBody>
      </p:sp>
    </p:spTree>
    <p:extLst>
      <p:ext uri="{BB962C8B-B14F-4D97-AF65-F5344CB8AC3E}">
        <p14:creationId xmlns:p14="http://schemas.microsoft.com/office/powerpoint/2010/main" val="22407768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76200"/>
            <a:ext cx="3581400" cy="427038"/>
          </a:xfrm>
        </p:spPr>
        <p:txBody>
          <a:bodyPr>
            <a:noAutofit/>
          </a:bodyPr>
          <a:lstStyle/>
          <a:p>
            <a:r>
              <a:rPr lang="en-US" sz="2000" b="1" dirty="0">
                <a:solidFill>
                  <a:srgbClr val="FF0000"/>
                </a:solidFill>
              </a:rPr>
              <a:t>Elements of Possession</a:t>
            </a:r>
          </a:p>
        </p:txBody>
      </p:sp>
      <p:sp>
        <p:nvSpPr>
          <p:cNvPr id="3" name="Content Placeholder 2"/>
          <p:cNvSpPr>
            <a:spLocks noGrp="1"/>
          </p:cNvSpPr>
          <p:nvPr>
            <p:ph sz="quarter" idx="1"/>
          </p:nvPr>
        </p:nvSpPr>
        <p:spPr>
          <a:xfrm>
            <a:off x="152400" y="838200"/>
            <a:ext cx="8534400" cy="5943600"/>
          </a:xfrm>
        </p:spPr>
        <p:txBody>
          <a:bodyPr>
            <a:normAutofit/>
          </a:bodyPr>
          <a:lstStyle/>
          <a:p>
            <a:r>
              <a:rPr lang="en-US" sz="2000" b="1" dirty="0" smtClean="0"/>
              <a:t>From the above definition we could see in that possession have two essentials -  </a:t>
            </a:r>
          </a:p>
          <a:p>
            <a:endParaRPr lang="en-US" sz="2000" dirty="0" smtClean="0"/>
          </a:p>
          <a:p>
            <a:r>
              <a:rPr lang="en-US" sz="2000" dirty="0" smtClean="0"/>
              <a:t>1</a:t>
            </a:r>
            <a:r>
              <a:rPr lang="en-US" sz="2000" dirty="0"/>
              <a:t>) Actual power over the object possessed. I.e. corpus possession is </a:t>
            </a:r>
            <a:r>
              <a:rPr lang="en-US" sz="2000" dirty="0" smtClean="0"/>
              <a:t>and</a:t>
            </a:r>
          </a:p>
          <a:p>
            <a:endParaRPr lang="en-US" sz="2000" dirty="0"/>
          </a:p>
          <a:p>
            <a:r>
              <a:rPr lang="en-US" sz="2000" dirty="0"/>
              <a:t>2) Intention of the possessor to exclude any interference from others. i.e. animus </a:t>
            </a:r>
            <a:r>
              <a:rPr lang="en-US" sz="2000" dirty="0" err="1"/>
              <a:t>possidendi</a:t>
            </a:r>
            <a:r>
              <a:rPr lang="en-US" sz="2000" dirty="0" smtClean="0"/>
              <a:t>.</a:t>
            </a:r>
          </a:p>
          <a:p>
            <a:endParaRPr lang="en-US" sz="2000" dirty="0"/>
          </a:p>
          <a:p>
            <a:r>
              <a:rPr lang="en-US" sz="2000" dirty="0"/>
              <a:t>According to John Salmond, both corpus and animus must be present to constitute Possession. </a:t>
            </a:r>
            <a:r>
              <a:rPr lang="en-US" sz="2000" b="1" i="1" dirty="0"/>
              <a:t>Ownership is a legal concept whereas Possession is factual as well as legal concept</a:t>
            </a:r>
            <a:r>
              <a:rPr lang="en-US" sz="2000" b="1" i="1" dirty="0" smtClean="0"/>
              <a:t>.</a:t>
            </a:r>
          </a:p>
          <a:p>
            <a:endParaRPr lang="en-US" sz="2000" dirty="0"/>
          </a:p>
          <a:p>
            <a:r>
              <a:rPr lang="en-US" sz="2000" dirty="0"/>
              <a:t>The term CORPUS and the term ANIMUS, both the terms borrowed from the Roman Law.</a:t>
            </a:r>
          </a:p>
          <a:p>
            <a:pPr>
              <a:buFont typeface="Wingdings" pitchFamily="2" charset="2"/>
              <a:buChar char="§"/>
            </a:pPr>
            <a:endParaRPr lang="en-US" dirty="0">
              <a:solidFill>
                <a:srgbClr val="FF0000"/>
              </a:solidFill>
            </a:endParaRPr>
          </a:p>
        </p:txBody>
      </p:sp>
    </p:spTree>
    <p:extLst>
      <p:ext uri="{BB962C8B-B14F-4D97-AF65-F5344CB8AC3E}">
        <p14:creationId xmlns:p14="http://schemas.microsoft.com/office/powerpoint/2010/main" val="18399821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2536</TotalTime>
  <Words>936</Words>
  <Application>Microsoft Office PowerPoint</Application>
  <PresentationFormat>On-screen Show (4:3)</PresentationFormat>
  <Paragraphs>169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Oriel</vt:lpstr>
      <vt:lpstr>Jurisprudence-II</vt:lpstr>
      <vt:lpstr>AGENDA</vt:lpstr>
      <vt:lpstr>introduction</vt:lpstr>
      <vt:lpstr>Definitions</vt:lpstr>
      <vt:lpstr>definition</vt:lpstr>
      <vt:lpstr>Definition</vt:lpstr>
      <vt:lpstr>Continued . . . .</vt:lpstr>
      <vt:lpstr>                KINDS OF OWNERSHIP</vt:lpstr>
      <vt:lpstr>Elements of Possession</vt:lpstr>
      <vt:lpstr>Categories of Possession:</vt:lpstr>
      <vt:lpstr>Modes of acquiring possession:</vt:lpstr>
      <vt:lpstr>Continued…..</vt:lpstr>
      <vt:lpstr>Kinds of Possession:</vt:lpstr>
      <vt:lpstr>kinds continued..</vt:lpstr>
      <vt:lpstr>kinds ……….</vt:lpstr>
      <vt:lpstr>Kinds ….</vt:lpstr>
      <vt:lpstr>Kinds…</vt:lpstr>
      <vt:lpstr>Kinds….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Prohibited means &amp; methods of warfare</dc:title>
  <dc:creator>hassan khalil</dc:creator>
  <cp:lastModifiedBy>Hassan Khalil</cp:lastModifiedBy>
  <cp:revision>129</cp:revision>
  <dcterms:created xsi:type="dcterms:W3CDTF">2006-08-16T00:00:00Z</dcterms:created>
  <dcterms:modified xsi:type="dcterms:W3CDTF">2020-05-12T20:00:05Z</dcterms:modified>
</cp:coreProperties>
</file>